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54"/>
  </p:notesMasterIdLst>
  <p:handoutMasterIdLst>
    <p:handoutMasterId r:id="rId55"/>
  </p:handoutMasterIdLst>
  <p:sldIdLst>
    <p:sldId id="256" r:id="rId3"/>
    <p:sldId id="409" r:id="rId4"/>
    <p:sldId id="487" r:id="rId5"/>
    <p:sldId id="494" r:id="rId6"/>
    <p:sldId id="274" r:id="rId7"/>
    <p:sldId id="377" r:id="rId8"/>
    <p:sldId id="399" r:id="rId9"/>
    <p:sldId id="467" r:id="rId10"/>
    <p:sldId id="263" r:id="rId11"/>
    <p:sldId id="380" r:id="rId12"/>
    <p:sldId id="394" r:id="rId13"/>
    <p:sldId id="383" r:id="rId14"/>
    <p:sldId id="384" r:id="rId15"/>
    <p:sldId id="385" r:id="rId16"/>
    <p:sldId id="391" r:id="rId17"/>
    <p:sldId id="393" r:id="rId18"/>
    <p:sldId id="368" r:id="rId19"/>
    <p:sldId id="369" r:id="rId20"/>
    <p:sldId id="370" r:id="rId21"/>
    <p:sldId id="371" r:id="rId22"/>
    <p:sldId id="372" r:id="rId23"/>
    <p:sldId id="373" r:id="rId24"/>
    <p:sldId id="374" r:id="rId25"/>
    <p:sldId id="375" r:id="rId26"/>
    <p:sldId id="446" r:id="rId27"/>
    <p:sldId id="338" r:id="rId28"/>
    <p:sldId id="441" r:id="rId29"/>
    <p:sldId id="412" r:id="rId30"/>
    <p:sldId id="413" r:id="rId31"/>
    <p:sldId id="414" r:id="rId32"/>
    <p:sldId id="464" r:id="rId33"/>
    <p:sldId id="481" r:id="rId34"/>
    <p:sldId id="482" r:id="rId35"/>
    <p:sldId id="483" r:id="rId36"/>
    <p:sldId id="387" r:id="rId37"/>
    <p:sldId id="491" r:id="rId38"/>
    <p:sldId id="492" r:id="rId39"/>
    <p:sldId id="484" r:id="rId40"/>
    <p:sldId id="405" r:id="rId41"/>
    <p:sldId id="403" r:id="rId42"/>
    <p:sldId id="473" r:id="rId43"/>
    <p:sldId id="474" r:id="rId44"/>
    <p:sldId id="408" r:id="rId45"/>
    <p:sldId id="485" r:id="rId46"/>
    <p:sldId id="477" r:id="rId47"/>
    <p:sldId id="478" r:id="rId48"/>
    <p:sldId id="342" r:id="rId49"/>
    <p:sldId id="493" r:id="rId50"/>
    <p:sldId id="490" r:id="rId51"/>
    <p:sldId id="341" r:id="rId52"/>
    <p:sldId id="480" r:id="rId53"/>
  </p:sldIdLst>
  <p:sldSz cx="9144000" cy="6858000" type="screen4x3"/>
  <p:notesSz cx="6865938" cy="9996488"/>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1015"/>
    <a:srgbClr val="E4F6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5240" cy="499824"/>
          </a:xfrm>
          <a:prstGeom prst="rect">
            <a:avLst/>
          </a:prstGeom>
        </p:spPr>
        <p:txBody>
          <a:bodyPr vert="horz" lIns="96350" tIns="48175" rIns="96350" bIns="48175" rtlCol="0"/>
          <a:lstStyle>
            <a:lvl1pPr algn="l">
              <a:defRPr sz="1300"/>
            </a:lvl1pPr>
          </a:lstStyle>
          <a:p>
            <a:pPr>
              <a:defRPr/>
            </a:pPr>
            <a:endParaRPr lang="nl-NL"/>
          </a:p>
        </p:txBody>
      </p:sp>
      <p:sp>
        <p:nvSpPr>
          <p:cNvPr id="3" name="Tijdelijke aanduiding voor datum 2"/>
          <p:cNvSpPr>
            <a:spLocks noGrp="1"/>
          </p:cNvSpPr>
          <p:nvPr>
            <p:ph type="dt" sz="quarter" idx="1"/>
          </p:nvPr>
        </p:nvSpPr>
        <p:spPr>
          <a:xfrm>
            <a:off x="3889109" y="0"/>
            <a:ext cx="2975240" cy="499824"/>
          </a:xfrm>
          <a:prstGeom prst="rect">
            <a:avLst/>
          </a:prstGeom>
        </p:spPr>
        <p:txBody>
          <a:bodyPr vert="horz" lIns="96350" tIns="48175" rIns="96350" bIns="48175" rtlCol="0"/>
          <a:lstStyle>
            <a:lvl1pPr algn="r">
              <a:defRPr sz="1300"/>
            </a:lvl1pPr>
          </a:lstStyle>
          <a:p>
            <a:pPr>
              <a:defRPr/>
            </a:pPr>
            <a:fld id="{F8A05CFB-E49B-48EA-A725-0137D0D3DD65}" type="datetimeFigureOut">
              <a:rPr lang="nl-NL"/>
              <a:pPr>
                <a:defRPr/>
              </a:pPr>
              <a:t>21-9-2020</a:t>
            </a:fld>
            <a:endParaRPr lang="nl-NL"/>
          </a:p>
        </p:txBody>
      </p:sp>
      <p:sp>
        <p:nvSpPr>
          <p:cNvPr id="4" name="Tijdelijke aanduiding voor voettekst 3"/>
          <p:cNvSpPr>
            <a:spLocks noGrp="1"/>
          </p:cNvSpPr>
          <p:nvPr>
            <p:ph type="ftr" sz="quarter" idx="2"/>
          </p:nvPr>
        </p:nvSpPr>
        <p:spPr>
          <a:xfrm>
            <a:off x="0" y="9494929"/>
            <a:ext cx="2975240" cy="499824"/>
          </a:xfrm>
          <a:prstGeom prst="rect">
            <a:avLst/>
          </a:prstGeom>
        </p:spPr>
        <p:txBody>
          <a:bodyPr vert="horz" lIns="96350" tIns="48175" rIns="96350" bIns="48175" rtlCol="0" anchor="b"/>
          <a:lstStyle>
            <a:lvl1pPr algn="l">
              <a:defRPr sz="1300"/>
            </a:lvl1pPr>
          </a:lstStyle>
          <a:p>
            <a:pPr>
              <a:defRPr/>
            </a:pPr>
            <a:endParaRPr lang="nl-NL"/>
          </a:p>
        </p:txBody>
      </p:sp>
      <p:sp>
        <p:nvSpPr>
          <p:cNvPr id="5" name="Tijdelijke aanduiding voor dianummer 4"/>
          <p:cNvSpPr>
            <a:spLocks noGrp="1"/>
          </p:cNvSpPr>
          <p:nvPr>
            <p:ph type="sldNum" sz="quarter" idx="3"/>
          </p:nvPr>
        </p:nvSpPr>
        <p:spPr>
          <a:xfrm>
            <a:off x="3889109" y="9494929"/>
            <a:ext cx="2975240" cy="499824"/>
          </a:xfrm>
          <a:prstGeom prst="rect">
            <a:avLst/>
          </a:prstGeom>
        </p:spPr>
        <p:txBody>
          <a:bodyPr vert="horz" lIns="96350" tIns="48175" rIns="96350" bIns="48175" rtlCol="0" anchor="b"/>
          <a:lstStyle>
            <a:lvl1pPr algn="r">
              <a:defRPr sz="1300"/>
            </a:lvl1pPr>
          </a:lstStyle>
          <a:p>
            <a:pPr>
              <a:defRPr/>
            </a:pPr>
            <a:fld id="{745F45F2-40FD-4CBD-AA37-2F4BAAD9C843}" type="slidenum">
              <a:rPr lang="nl-NL"/>
              <a:pPr>
                <a:defRPr/>
              </a:pPr>
              <a:t>‹nr.›</a:t>
            </a:fld>
            <a:endParaRPr lang="nl-NL"/>
          </a:p>
        </p:txBody>
      </p:sp>
    </p:spTree>
    <p:extLst>
      <p:ext uri="{BB962C8B-B14F-4D97-AF65-F5344CB8AC3E}">
        <p14:creationId xmlns:p14="http://schemas.microsoft.com/office/powerpoint/2010/main" val="1585154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5240" cy="499824"/>
          </a:xfrm>
          <a:prstGeom prst="rect">
            <a:avLst/>
          </a:prstGeom>
        </p:spPr>
        <p:txBody>
          <a:bodyPr vert="horz" lIns="96350" tIns="48175" rIns="96350" bIns="48175" rtlCol="0"/>
          <a:lstStyle>
            <a:lvl1pPr algn="l" fontAlgn="auto">
              <a:spcBef>
                <a:spcPts val="0"/>
              </a:spcBef>
              <a:spcAft>
                <a:spcPts val="0"/>
              </a:spcAft>
              <a:defRPr sz="1300">
                <a:latin typeface="+mn-lt"/>
              </a:defRPr>
            </a:lvl1pPr>
          </a:lstStyle>
          <a:p>
            <a:pPr>
              <a:defRPr/>
            </a:pPr>
            <a:endParaRPr lang="nl-NL"/>
          </a:p>
        </p:txBody>
      </p:sp>
      <p:sp>
        <p:nvSpPr>
          <p:cNvPr id="3" name="Tijdelijke aanduiding voor datum 2"/>
          <p:cNvSpPr>
            <a:spLocks noGrp="1"/>
          </p:cNvSpPr>
          <p:nvPr>
            <p:ph type="dt" idx="1"/>
          </p:nvPr>
        </p:nvSpPr>
        <p:spPr>
          <a:xfrm>
            <a:off x="3889109" y="0"/>
            <a:ext cx="2975240" cy="499824"/>
          </a:xfrm>
          <a:prstGeom prst="rect">
            <a:avLst/>
          </a:prstGeom>
        </p:spPr>
        <p:txBody>
          <a:bodyPr vert="horz" lIns="96350" tIns="48175" rIns="96350" bIns="48175" rtlCol="0"/>
          <a:lstStyle>
            <a:lvl1pPr algn="r" fontAlgn="auto">
              <a:spcBef>
                <a:spcPts val="0"/>
              </a:spcBef>
              <a:spcAft>
                <a:spcPts val="0"/>
              </a:spcAft>
              <a:defRPr sz="1300">
                <a:latin typeface="+mn-lt"/>
              </a:defRPr>
            </a:lvl1pPr>
          </a:lstStyle>
          <a:p>
            <a:pPr>
              <a:defRPr/>
            </a:pPr>
            <a:fld id="{9EA7E90D-14E0-491C-9F50-CF1237F5E5B1}" type="datetimeFigureOut">
              <a:rPr lang="nl-NL"/>
              <a:pPr>
                <a:defRPr/>
              </a:pPr>
              <a:t>21-9-2020</a:t>
            </a:fld>
            <a:endParaRPr lang="nl-NL"/>
          </a:p>
        </p:txBody>
      </p:sp>
      <p:sp>
        <p:nvSpPr>
          <p:cNvPr id="4" name="Tijdelijke aanduiding voor dia-afbeelding 3"/>
          <p:cNvSpPr>
            <a:spLocks noGrp="1" noRot="1" noChangeAspect="1"/>
          </p:cNvSpPr>
          <p:nvPr>
            <p:ph type="sldImg" idx="2"/>
          </p:nvPr>
        </p:nvSpPr>
        <p:spPr>
          <a:xfrm>
            <a:off x="933450" y="749300"/>
            <a:ext cx="4999038" cy="3749675"/>
          </a:xfrm>
          <a:prstGeom prst="rect">
            <a:avLst/>
          </a:prstGeom>
          <a:noFill/>
          <a:ln w="12700">
            <a:solidFill>
              <a:prstClr val="black"/>
            </a:solidFill>
          </a:ln>
        </p:spPr>
        <p:txBody>
          <a:bodyPr vert="horz" lIns="96350" tIns="48175" rIns="96350" bIns="48175" rtlCol="0" anchor="ctr"/>
          <a:lstStyle/>
          <a:p>
            <a:pPr lvl="0"/>
            <a:endParaRPr lang="nl-NL" noProof="0"/>
          </a:p>
        </p:txBody>
      </p:sp>
      <p:sp>
        <p:nvSpPr>
          <p:cNvPr id="5" name="Tijdelijke aanduiding voor notities 4"/>
          <p:cNvSpPr>
            <a:spLocks noGrp="1"/>
          </p:cNvSpPr>
          <p:nvPr>
            <p:ph type="body" sz="quarter" idx="3"/>
          </p:nvPr>
        </p:nvSpPr>
        <p:spPr>
          <a:xfrm>
            <a:off x="686594" y="4748332"/>
            <a:ext cx="5492750" cy="4498420"/>
          </a:xfrm>
          <a:prstGeom prst="rect">
            <a:avLst/>
          </a:prstGeom>
        </p:spPr>
        <p:txBody>
          <a:bodyPr vert="horz" lIns="96350" tIns="48175" rIns="96350" bIns="48175"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494929"/>
            <a:ext cx="2975240" cy="499824"/>
          </a:xfrm>
          <a:prstGeom prst="rect">
            <a:avLst/>
          </a:prstGeom>
        </p:spPr>
        <p:txBody>
          <a:bodyPr vert="horz" lIns="96350" tIns="48175" rIns="96350" bIns="48175" rtlCol="0" anchor="b"/>
          <a:lstStyle>
            <a:lvl1pPr algn="l" fontAlgn="auto">
              <a:spcBef>
                <a:spcPts val="0"/>
              </a:spcBef>
              <a:spcAft>
                <a:spcPts val="0"/>
              </a:spcAft>
              <a:defRPr sz="1300">
                <a:latin typeface="+mn-lt"/>
              </a:defRPr>
            </a:lvl1pPr>
          </a:lstStyle>
          <a:p>
            <a:pPr>
              <a:defRPr/>
            </a:pPr>
            <a:endParaRPr lang="nl-NL"/>
          </a:p>
        </p:txBody>
      </p:sp>
      <p:sp>
        <p:nvSpPr>
          <p:cNvPr id="7" name="Tijdelijke aanduiding voor dianummer 6"/>
          <p:cNvSpPr>
            <a:spLocks noGrp="1"/>
          </p:cNvSpPr>
          <p:nvPr>
            <p:ph type="sldNum" sz="quarter" idx="5"/>
          </p:nvPr>
        </p:nvSpPr>
        <p:spPr>
          <a:xfrm>
            <a:off x="3889109" y="9494929"/>
            <a:ext cx="2975240" cy="499824"/>
          </a:xfrm>
          <a:prstGeom prst="rect">
            <a:avLst/>
          </a:prstGeom>
        </p:spPr>
        <p:txBody>
          <a:bodyPr vert="horz" lIns="96350" tIns="48175" rIns="96350" bIns="48175" rtlCol="0" anchor="b"/>
          <a:lstStyle>
            <a:lvl1pPr algn="r" fontAlgn="auto">
              <a:spcBef>
                <a:spcPts val="0"/>
              </a:spcBef>
              <a:spcAft>
                <a:spcPts val="0"/>
              </a:spcAft>
              <a:defRPr sz="1300">
                <a:latin typeface="+mn-lt"/>
              </a:defRPr>
            </a:lvl1pPr>
          </a:lstStyle>
          <a:p>
            <a:pPr>
              <a:defRPr/>
            </a:pPr>
            <a:fld id="{C7AA5184-7157-4469-8CBA-7347894756AC}" type="slidenum">
              <a:rPr lang="nl-NL"/>
              <a:pPr>
                <a:defRPr/>
              </a:pPr>
              <a:t>‹nr.›</a:t>
            </a:fld>
            <a:endParaRPr lang="nl-NL"/>
          </a:p>
        </p:txBody>
      </p:sp>
    </p:spTree>
    <p:extLst>
      <p:ext uri="{BB962C8B-B14F-4D97-AF65-F5344CB8AC3E}">
        <p14:creationId xmlns:p14="http://schemas.microsoft.com/office/powerpoint/2010/main" val="28370070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545b324d68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545b324d6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Dia met opbouw/animatie</a:t>
            </a:r>
          </a:p>
          <a:p>
            <a:endParaRPr lang="nl-NL" dirty="0"/>
          </a:p>
          <a:p>
            <a:pPr marL="275016" indent="-275016">
              <a:buAutoNum type="arabicPeriod"/>
            </a:pPr>
            <a:r>
              <a:rPr lang="nl-NL" dirty="0"/>
              <a:t>Stilstaan bij terminologie: ontwikkelingsvoorsprong (</a:t>
            </a:r>
            <a:r>
              <a:rPr lang="nl-NL" dirty="0" err="1"/>
              <a:t>ipv</a:t>
            </a:r>
            <a:r>
              <a:rPr lang="nl-NL" dirty="0"/>
              <a:t> HB of excellent)</a:t>
            </a:r>
            <a:r>
              <a:rPr lang="nl-NL" baseline="0" dirty="0"/>
              <a:t> </a:t>
            </a:r>
            <a:r>
              <a:rPr lang="nl-NL" baseline="0" dirty="0" err="1"/>
              <a:t>ivm</a:t>
            </a:r>
            <a:r>
              <a:rPr lang="nl-NL" baseline="0" dirty="0"/>
              <a:t> ontwikkelingssprongen, verschil in achtergronden etc.</a:t>
            </a:r>
          </a:p>
          <a:p>
            <a:pPr marL="275016" indent="-275016">
              <a:buAutoNum type="arabicPeriod"/>
            </a:pPr>
            <a:r>
              <a:rPr lang="nl-NL" baseline="0" dirty="0"/>
              <a:t>Onderzoek wijst uit dat preventief begeleiden van jonge leerlingen essentieel is om onderpresteren te voorkomen. </a:t>
            </a:r>
          </a:p>
          <a:p>
            <a:pPr marL="275016" indent="-275016">
              <a:buAutoNum type="arabicPeriod"/>
            </a:pPr>
            <a:r>
              <a:rPr lang="nl-NL" baseline="0" dirty="0"/>
              <a:t>Belangrijke taak dus voor (peuterleidsters)/leraren groep 1-2</a:t>
            </a:r>
          </a:p>
          <a:p>
            <a:pPr marL="275016" indent="-275016">
              <a:buAutoNum type="arabicPeriod"/>
            </a:pPr>
            <a:endParaRPr lang="nl-NL" baseline="0" dirty="0"/>
          </a:p>
          <a:p>
            <a:pPr marL="275016" indent="-275016"/>
            <a:endParaRPr lang="nl-NL" dirty="0"/>
          </a:p>
          <a:p>
            <a:endParaRPr lang="nl-NL" dirty="0"/>
          </a:p>
          <a:p>
            <a:endParaRPr lang="nl-NL" dirty="0"/>
          </a:p>
        </p:txBody>
      </p:sp>
      <p:sp>
        <p:nvSpPr>
          <p:cNvPr id="4" name="Tijdelijke aanduiding voor dianummer 3"/>
          <p:cNvSpPr>
            <a:spLocks noGrp="1"/>
          </p:cNvSpPr>
          <p:nvPr>
            <p:ph type="sldNum" sz="quarter" idx="10"/>
          </p:nvPr>
        </p:nvSpPr>
        <p:spPr>
          <a:xfrm>
            <a:off x="5810675" y="8065709"/>
            <a:ext cx="4445272" cy="424588"/>
          </a:xfrm>
          <a:prstGeom prst="rect">
            <a:avLst/>
          </a:prstGeom>
        </p:spPr>
        <p:txBody>
          <a:bodyPr/>
          <a:lstStyle/>
          <a:p>
            <a:pPr>
              <a:defRPr/>
            </a:pPr>
            <a:fld id="{FA167A91-E3E4-4428-9602-0E70D7911B6F}" type="slidenum">
              <a:rPr lang="nl-NL" smtClean="0"/>
              <a:pPr>
                <a:defRPr/>
              </a:pPr>
              <a:t>11</a:t>
            </a:fld>
            <a:endParaRPr lang="nl-NL"/>
          </a:p>
        </p:txBody>
      </p:sp>
      <p:sp>
        <p:nvSpPr>
          <p:cNvPr id="5" name="Tijdelijke aanduiding voor voettekst 4">
            <a:extLst>
              <a:ext uri="{FF2B5EF4-FFF2-40B4-BE49-F238E27FC236}">
                <a16:creationId xmlns:a16="http://schemas.microsoft.com/office/drawing/2014/main" id="{E5CF0721-787A-4FC4-B579-883D201A3C76}"/>
              </a:ext>
            </a:extLst>
          </p:cNvPr>
          <p:cNvSpPr>
            <a:spLocks noGrp="1"/>
          </p:cNvSpPr>
          <p:nvPr>
            <p:ph type="ftr" sz="quarter" idx="11"/>
          </p:nvPr>
        </p:nvSpPr>
        <p:spPr/>
        <p:txBody>
          <a:bodyPr/>
          <a:lstStyle/>
          <a:p>
            <a:r>
              <a:rPr lang="nl-NL"/>
              <a:t>De Begaafden Wijzer / Cursus Het jonge kind met een ontwikkelings voorsprong deel 1</a:t>
            </a:r>
          </a:p>
        </p:txBody>
      </p:sp>
    </p:spTree>
    <p:extLst>
      <p:ext uri="{BB962C8B-B14F-4D97-AF65-F5344CB8AC3E}">
        <p14:creationId xmlns:p14="http://schemas.microsoft.com/office/powerpoint/2010/main" val="374167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Verschillende onderwijsbehoeften</a:t>
            </a:r>
          </a:p>
          <a:p>
            <a:endParaRPr lang="nl-NL" dirty="0"/>
          </a:p>
          <a:p>
            <a:r>
              <a:rPr lang="nl-NL" dirty="0"/>
              <a:t>Wat gebeurt er in jouw school?</a:t>
            </a:r>
          </a:p>
          <a:p>
            <a:r>
              <a:rPr lang="nl-NL" dirty="0"/>
              <a:t>Met welke focus zit je hier nu?</a:t>
            </a:r>
          </a:p>
          <a:p>
            <a:endParaRPr lang="nl-NL" dirty="0"/>
          </a:p>
          <a:p>
            <a:r>
              <a:rPr lang="nl-NL" dirty="0"/>
              <a:t>Excellent vanuit HGW </a:t>
            </a:r>
          </a:p>
          <a:p>
            <a:r>
              <a:rPr lang="nl-NL" dirty="0"/>
              <a:t>Of </a:t>
            </a:r>
          </a:p>
          <a:p>
            <a:r>
              <a:rPr lang="nl-NL" dirty="0"/>
              <a:t>Vanuit HB naar excellent&amp;HB binnen HGW</a:t>
            </a:r>
          </a:p>
          <a:p>
            <a:endParaRPr lang="nl-NL" dirty="0"/>
          </a:p>
        </p:txBody>
      </p:sp>
      <p:sp>
        <p:nvSpPr>
          <p:cNvPr id="4" name="Tijdelijke aanduiding voor dianummer 3"/>
          <p:cNvSpPr>
            <a:spLocks noGrp="1"/>
          </p:cNvSpPr>
          <p:nvPr>
            <p:ph type="sldNum" sz="quarter" idx="10"/>
          </p:nvPr>
        </p:nvSpPr>
        <p:spPr>
          <a:xfrm>
            <a:off x="3893610" y="10381781"/>
            <a:ext cx="2978684" cy="546510"/>
          </a:xfrm>
          <a:prstGeom prst="rect">
            <a:avLst/>
          </a:prstGeom>
        </p:spPr>
        <p:txBody>
          <a:bodyPr/>
          <a:lstStyle/>
          <a:p>
            <a:pPr>
              <a:defRPr/>
            </a:pPr>
            <a:fld id="{FA167A91-E3E4-4428-9602-0E70D7911B6F}" type="slidenum">
              <a:rPr lang="nl-NL" smtClean="0"/>
              <a:pPr>
                <a:defRPr/>
              </a:pPr>
              <a:t>12</a:t>
            </a:fld>
            <a:endParaRPr lang="nl-NL"/>
          </a:p>
        </p:txBody>
      </p:sp>
    </p:spTree>
    <p:extLst>
      <p:ext uri="{BB962C8B-B14F-4D97-AF65-F5344CB8AC3E}">
        <p14:creationId xmlns:p14="http://schemas.microsoft.com/office/powerpoint/2010/main" val="191347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Tree>
    <p:extLst>
      <p:ext uri="{BB962C8B-B14F-4D97-AF65-F5344CB8AC3E}">
        <p14:creationId xmlns:p14="http://schemas.microsoft.com/office/powerpoint/2010/main" val="3029273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jdelijke aanduiding voor dia-afbeelding 1"/>
          <p:cNvSpPr>
            <a:spLocks noGrp="1" noRot="1" noChangeAspect="1" noTextEdit="1"/>
          </p:cNvSpPr>
          <p:nvPr>
            <p:ph type="sldImg"/>
          </p:nvPr>
        </p:nvSpPr>
        <p:spPr>
          <a:ln/>
        </p:spPr>
      </p:sp>
      <p:sp>
        <p:nvSpPr>
          <p:cNvPr id="22531" name="Tijdelijke aanduiding voor notities 2"/>
          <p:cNvSpPr>
            <a:spLocks noGrp="1"/>
          </p:cNvSpPr>
          <p:nvPr>
            <p:ph type="body" idx="1"/>
          </p:nvPr>
        </p:nvSpPr>
        <p:spPr>
          <a:noFill/>
          <a:ln/>
        </p:spPr>
        <p:txBody>
          <a:bodyPr/>
          <a:lstStyle/>
          <a:p>
            <a:endParaRPr lang="nl-NL">
              <a:latin typeface="Arial" charset="0"/>
            </a:endParaRPr>
          </a:p>
        </p:txBody>
      </p:sp>
      <p:sp>
        <p:nvSpPr>
          <p:cNvPr id="22532" name="Tijdelijke aanduiding voor dianummer 3"/>
          <p:cNvSpPr>
            <a:spLocks noGrp="1"/>
          </p:cNvSpPr>
          <p:nvPr>
            <p:ph type="sldNum" sz="quarter" idx="5"/>
          </p:nvPr>
        </p:nvSpPr>
        <p:spPr>
          <a:noFill/>
        </p:spPr>
        <p:txBody>
          <a:bodyPr/>
          <a:lstStyle/>
          <a:p>
            <a:fld id="{EF37233C-680F-4FB8-B648-00672DDD3457}" type="slidenum">
              <a:rPr lang="nl-NL"/>
              <a:pPr/>
              <a:t>18</a:t>
            </a:fld>
            <a:endParaRPr lang="nl-NL"/>
          </a:p>
        </p:txBody>
      </p:sp>
    </p:spTree>
    <p:extLst>
      <p:ext uri="{BB962C8B-B14F-4D97-AF65-F5344CB8AC3E}">
        <p14:creationId xmlns:p14="http://schemas.microsoft.com/office/powerpoint/2010/main" val="1489431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300" dirty="0"/>
              <a:t>Heeft naast HB een aanvullend leer- of gedragsprobleem (dyslexie, dyscalculie, 	ADHD, ADD, Asperger etc.). </a:t>
            </a:r>
          </a:p>
          <a:p>
            <a:r>
              <a:rPr lang="nl-NL" sz="1300" dirty="0"/>
              <a:t>Zie overzichtsschema </a:t>
            </a:r>
            <a:r>
              <a:rPr lang="nl-NL" sz="1300" dirty="0" err="1"/>
              <a:t>Betts</a:t>
            </a:r>
            <a:r>
              <a:rPr lang="nl-NL" sz="1300" dirty="0"/>
              <a:t> en </a:t>
            </a:r>
            <a:r>
              <a:rPr lang="nl-NL" sz="1300" dirty="0" err="1"/>
              <a:t>Neihart</a:t>
            </a:r>
            <a:r>
              <a:rPr lang="nl-NL" sz="1300" dirty="0"/>
              <a:t> 2010</a:t>
            </a:r>
          </a:p>
        </p:txBody>
      </p:sp>
      <p:sp>
        <p:nvSpPr>
          <p:cNvPr id="4" name="Tijdelijke aanduiding voor dianummer 3"/>
          <p:cNvSpPr>
            <a:spLocks noGrp="1"/>
          </p:cNvSpPr>
          <p:nvPr>
            <p:ph type="sldNum" sz="quarter" idx="10"/>
          </p:nvPr>
        </p:nvSpPr>
        <p:spPr>
          <a:xfrm>
            <a:off x="3889109" y="9494929"/>
            <a:ext cx="2975240" cy="499824"/>
          </a:xfrm>
          <a:prstGeom prst="rect">
            <a:avLst/>
          </a:prstGeom>
        </p:spPr>
        <p:txBody>
          <a:bodyPr/>
          <a:lstStyle/>
          <a:p>
            <a:fld id="{65A35B4D-8AE7-46AA-A5DC-DCC31C1BBF55}" type="slidenum">
              <a:rPr lang="nl-NL" smtClean="0"/>
              <a:pPr/>
              <a:t>23</a:t>
            </a:fld>
            <a:endParaRPr lang="nl-NL"/>
          </a:p>
        </p:txBody>
      </p:sp>
    </p:spTree>
    <p:extLst>
      <p:ext uri="{BB962C8B-B14F-4D97-AF65-F5344CB8AC3E}">
        <p14:creationId xmlns:p14="http://schemas.microsoft.com/office/powerpoint/2010/main" val="2112977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nl-NL"/>
              <a:t>Klik om de stijl te bewerken</a:t>
            </a:r>
            <a:endParaRPr lang="en-US"/>
          </a:p>
        </p:txBody>
      </p:sp>
      <p:sp>
        <p:nvSpPr>
          <p:cNvPr id="3" name="O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en-US"/>
          </a:p>
        </p:txBody>
      </p:sp>
      <p:sp>
        <p:nvSpPr>
          <p:cNvPr id="4" name="Tijdelijke aanduiding voor datum 3"/>
          <p:cNvSpPr>
            <a:spLocks noGrp="1"/>
          </p:cNvSpPr>
          <p:nvPr>
            <p:ph type="dt" sz="half" idx="10"/>
          </p:nvPr>
        </p:nvSpPr>
        <p:spPr/>
        <p:txBody>
          <a:bodyPr/>
          <a:lstStyle/>
          <a:p>
            <a:pPr>
              <a:defRPr/>
            </a:pPr>
            <a:fld id="{AED6F23C-EA1B-4863-9D22-B6974C670FE8}" type="datetimeFigureOut">
              <a:rPr lang="nl-NL" smtClean="0"/>
              <a:pPr>
                <a:defRPr/>
              </a:pPr>
              <a:t>21-9-2020</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F7F56A23-EC2C-4A17-839B-D5D86A924F59}" type="slidenum">
              <a:rPr lang="nl-NL" smtClean="0"/>
              <a:pPr>
                <a:defRPr/>
              </a:pPr>
              <a:t>‹nr.›</a:t>
            </a:fld>
            <a:endParaRPr lang="nl-NL"/>
          </a:p>
        </p:txBody>
      </p:sp>
    </p:spTree>
    <p:extLst>
      <p:ext uri="{BB962C8B-B14F-4D97-AF65-F5344CB8AC3E}">
        <p14:creationId xmlns:p14="http://schemas.microsoft.com/office/powerpoint/2010/main" val="8863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pPr>
              <a:defRPr/>
            </a:pPr>
            <a:fld id="{64A3D297-0AAA-4612-840A-69DF1D2AB008}" type="datetimeFigureOut">
              <a:rPr lang="nl-NL" smtClean="0"/>
              <a:pPr>
                <a:defRPr/>
              </a:pPr>
              <a:t>21-9-2020</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62C56808-37BE-45B4-BF26-D57029F0A410}" type="slidenum">
              <a:rPr lang="nl-NL" smtClean="0"/>
              <a:pPr>
                <a:defRPr/>
              </a:pPr>
              <a:t>‹nr.›</a:t>
            </a:fld>
            <a:endParaRPr lang="nl-NL"/>
          </a:p>
        </p:txBody>
      </p:sp>
    </p:spTree>
    <p:extLst>
      <p:ext uri="{BB962C8B-B14F-4D97-AF65-F5344CB8AC3E}">
        <p14:creationId xmlns:p14="http://schemas.microsoft.com/office/powerpoint/2010/main" val="3887221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5" y="365125"/>
            <a:ext cx="1971675" cy="5811838"/>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pPr>
              <a:defRPr/>
            </a:pPr>
            <a:fld id="{33FF6BB3-741F-4D5B-987E-84DC9DF686D9}" type="datetimeFigureOut">
              <a:rPr lang="nl-NL" smtClean="0"/>
              <a:pPr>
                <a:defRPr/>
              </a:pPr>
              <a:t>21-9-2020</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2D84C5B-6CEF-47C1-93CB-BF15BB9A1E10}" type="slidenum">
              <a:rPr lang="nl-NL" smtClean="0"/>
              <a:pPr>
                <a:defRPr/>
              </a:pPr>
              <a:t>‹nr.›</a:t>
            </a:fld>
            <a:endParaRPr lang="nl-NL"/>
          </a:p>
        </p:txBody>
      </p:sp>
    </p:spTree>
    <p:extLst>
      <p:ext uri="{BB962C8B-B14F-4D97-AF65-F5344CB8AC3E}">
        <p14:creationId xmlns:p14="http://schemas.microsoft.com/office/powerpoint/2010/main" val="332848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cxnSp>
        <p:nvCxnSpPr>
          <p:cNvPr id="20" name="Google Shape;20;p4"/>
          <p:cNvCxnSpPr/>
          <p:nvPr/>
        </p:nvCxnSpPr>
        <p:spPr>
          <a:xfrm>
            <a:off x="429200" y="1700769"/>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496667"/>
            <a:ext cx="8520600" cy="97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958433"/>
            <a:ext cx="8520600" cy="4133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1519708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CFD23-D393-47B5-AB7E-83DEEDFA4789}"/>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405E0688-E2E5-4420-85CC-C002D894684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A79EFB5-1C08-49D0-A1E4-06B064E91580}"/>
              </a:ext>
            </a:extLst>
          </p:cNvPr>
          <p:cNvSpPr>
            <a:spLocks noGrp="1"/>
          </p:cNvSpPr>
          <p:nvPr>
            <p:ph type="dt" sz="half" idx="10"/>
          </p:nvPr>
        </p:nvSpPr>
        <p:spPr/>
        <p:txBody>
          <a:bodyPr/>
          <a:lstStyle/>
          <a:p>
            <a:fld id="{563D573A-68A2-4C26-8E74-9C513916150C}" type="datetimeFigureOut">
              <a:rPr lang="nl-NL" smtClean="0"/>
              <a:t>21-9-2020</a:t>
            </a:fld>
            <a:endParaRPr lang="nl-NL"/>
          </a:p>
        </p:txBody>
      </p:sp>
      <p:sp>
        <p:nvSpPr>
          <p:cNvPr id="5" name="Tijdelijke aanduiding voor voettekst 4">
            <a:extLst>
              <a:ext uri="{FF2B5EF4-FFF2-40B4-BE49-F238E27FC236}">
                <a16:creationId xmlns:a16="http://schemas.microsoft.com/office/drawing/2014/main" id="{ADF102A4-A980-448C-B93B-ECF65EB6F5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467B5BA-5053-4A62-9D3D-8F8A295AE301}"/>
              </a:ext>
            </a:extLst>
          </p:cNvPr>
          <p:cNvSpPr>
            <a:spLocks noGrp="1"/>
          </p:cNvSpPr>
          <p:nvPr>
            <p:ph type="sldNum" sz="quarter" idx="12"/>
          </p:nvPr>
        </p:nvSpPr>
        <p:spPr/>
        <p:txBody>
          <a:bodyPr/>
          <a:lstStyle/>
          <a:p>
            <a:fld id="{544BC092-516E-4FEF-B7A5-8C24A53A8EDD}" type="slidenum">
              <a:rPr lang="nl-NL" smtClean="0"/>
              <a:t>‹nr.›</a:t>
            </a:fld>
            <a:endParaRPr lang="nl-NL"/>
          </a:p>
        </p:txBody>
      </p:sp>
    </p:spTree>
    <p:extLst>
      <p:ext uri="{BB962C8B-B14F-4D97-AF65-F5344CB8AC3E}">
        <p14:creationId xmlns:p14="http://schemas.microsoft.com/office/powerpoint/2010/main" val="133885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58BC9-6F86-49E5-8093-AC115DBE01D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1516635-38F3-42FC-97ED-473D1B3D5A7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16BC72-FD5F-4F71-8C60-39EBA699FC88}"/>
              </a:ext>
            </a:extLst>
          </p:cNvPr>
          <p:cNvSpPr>
            <a:spLocks noGrp="1"/>
          </p:cNvSpPr>
          <p:nvPr>
            <p:ph type="dt" sz="half" idx="10"/>
          </p:nvPr>
        </p:nvSpPr>
        <p:spPr/>
        <p:txBody>
          <a:bodyPr/>
          <a:lstStyle/>
          <a:p>
            <a:fld id="{563D573A-68A2-4C26-8E74-9C513916150C}" type="datetimeFigureOut">
              <a:rPr lang="nl-NL" smtClean="0"/>
              <a:t>21-9-2020</a:t>
            </a:fld>
            <a:endParaRPr lang="nl-NL"/>
          </a:p>
        </p:txBody>
      </p:sp>
      <p:sp>
        <p:nvSpPr>
          <p:cNvPr id="5" name="Tijdelijke aanduiding voor voettekst 4">
            <a:extLst>
              <a:ext uri="{FF2B5EF4-FFF2-40B4-BE49-F238E27FC236}">
                <a16:creationId xmlns:a16="http://schemas.microsoft.com/office/drawing/2014/main" id="{0FB020C4-26C1-49C2-92B6-ABE43DDF05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A7BA785-66DC-4068-9B11-072D20243D8E}"/>
              </a:ext>
            </a:extLst>
          </p:cNvPr>
          <p:cNvSpPr>
            <a:spLocks noGrp="1"/>
          </p:cNvSpPr>
          <p:nvPr>
            <p:ph type="sldNum" sz="quarter" idx="12"/>
          </p:nvPr>
        </p:nvSpPr>
        <p:spPr/>
        <p:txBody>
          <a:bodyPr/>
          <a:lstStyle/>
          <a:p>
            <a:fld id="{544BC092-516E-4FEF-B7A5-8C24A53A8EDD}" type="slidenum">
              <a:rPr lang="nl-NL" smtClean="0"/>
              <a:t>‹nr.›</a:t>
            </a:fld>
            <a:endParaRPr lang="nl-NL"/>
          </a:p>
        </p:txBody>
      </p:sp>
    </p:spTree>
    <p:extLst>
      <p:ext uri="{BB962C8B-B14F-4D97-AF65-F5344CB8AC3E}">
        <p14:creationId xmlns:p14="http://schemas.microsoft.com/office/powerpoint/2010/main" val="669578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863FF-2FF0-4920-8AF1-A25A8714439E}"/>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B7E61D62-0000-4F22-9939-83CF53FE60F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532A7AC-D885-438A-AC6B-384B8B4D28CC}"/>
              </a:ext>
            </a:extLst>
          </p:cNvPr>
          <p:cNvSpPr>
            <a:spLocks noGrp="1"/>
          </p:cNvSpPr>
          <p:nvPr>
            <p:ph type="dt" sz="half" idx="10"/>
          </p:nvPr>
        </p:nvSpPr>
        <p:spPr/>
        <p:txBody>
          <a:bodyPr/>
          <a:lstStyle/>
          <a:p>
            <a:fld id="{563D573A-68A2-4C26-8E74-9C513916150C}" type="datetimeFigureOut">
              <a:rPr lang="nl-NL" smtClean="0"/>
              <a:t>21-9-2020</a:t>
            </a:fld>
            <a:endParaRPr lang="nl-NL"/>
          </a:p>
        </p:txBody>
      </p:sp>
      <p:sp>
        <p:nvSpPr>
          <p:cNvPr id="5" name="Tijdelijke aanduiding voor voettekst 4">
            <a:extLst>
              <a:ext uri="{FF2B5EF4-FFF2-40B4-BE49-F238E27FC236}">
                <a16:creationId xmlns:a16="http://schemas.microsoft.com/office/drawing/2014/main" id="{6C0FC77E-0A87-4D08-914C-2AC27A6B90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594B6B8-340C-45FD-BB7D-55D26323D18F}"/>
              </a:ext>
            </a:extLst>
          </p:cNvPr>
          <p:cNvSpPr>
            <a:spLocks noGrp="1"/>
          </p:cNvSpPr>
          <p:nvPr>
            <p:ph type="sldNum" sz="quarter" idx="12"/>
          </p:nvPr>
        </p:nvSpPr>
        <p:spPr/>
        <p:txBody>
          <a:bodyPr/>
          <a:lstStyle/>
          <a:p>
            <a:fld id="{544BC092-516E-4FEF-B7A5-8C24A53A8EDD}" type="slidenum">
              <a:rPr lang="nl-NL" smtClean="0"/>
              <a:t>‹nr.›</a:t>
            </a:fld>
            <a:endParaRPr lang="nl-NL"/>
          </a:p>
        </p:txBody>
      </p:sp>
    </p:spTree>
    <p:extLst>
      <p:ext uri="{BB962C8B-B14F-4D97-AF65-F5344CB8AC3E}">
        <p14:creationId xmlns:p14="http://schemas.microsoft.com/office/powerpoint/2010/main" val="110245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13B2A-D977-4E0E-87E6-1D66357C3B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E1E3668-D238-4B80-93E1-269C3BBF2C3F}"/>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27AD131-4943-40CD-B392-5F91C9D6D741}"/>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0245B44-B382-43FB-BBEB-1C290357FDA3}"/>
              </a:ext>
            </a:extLst>
          </p:cNvPr>
          <p:cNvSpPr>
            <a:spLocks noGrp="1"/>
          </p:cNvSpPr>
          <p:nvPr>
            <p:ph type="dt" sz="half" idx="10"/>
          </p:nvPr>
        </p:nvSpPr>
        <p:spPr/>
        <p:txBody>
          <a:bodyPr/>
          <a:lstStyle/>
          <a:p>
            <a:fld id="{563D573A-68A2-4C26-8E74-9C513916150C}" type="datetimeFigureOut">
              <a:rPr lang="nl-NL" smtClean="0"/>
              <a:t>21-9-2020</a:t>
            </a:fld>
            <a:endParaRPr lang="nl-NL"/>
          </a:p>
        </p:txBody>
      </p:sp>
      <p:sp>
        <p:nvSpPr>
          <p:cNvPr id="6" name="Tijdelijke aanduiding voor voettekst 5">
            <a:extLst>
              <a:ext uri="{FF2B5EF4-FFF2-40B4-BE49-F238E27FC236}">
                <a16:creationId xmlns:a16="http://schemas.microsoft.com/office/drawing/2014/main" id="{74DEDC18-AA2E-4B8D-AF0E-F727D855B4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0DCCFC6-4337-4D39-BE5A-355046042E57}"/>
              </a:ext>
            </a:extLst>
          </p:cNvPr>
          <p:cNvSpPr>
            <a:spLocks noGrp="1"/>
          </p:cNvSpPr>
          <p:nvPr>
            <p:ph type="sldNum" sz="quarter" idx="12"/>
          </p:nvPr>
        </p:nvSpPr>
        <p:spPr/>
        <p:txBody>
          <a:bodyPr/>
          <a:lstStyle/>
          <a:p>
            <a:fld id="{544BC092-516E-4FEF-B7A5-8C24A53A8EDD}" type="slidenum">
              <a:rPr lang="nl-NL" smtClean="0"/>
              <a:t>‹nr.›</a:t>
            </a:fld>
            <a:endParaRPr lang="nl-NL"/>
          </a:p>
        </p:txBody>
      </p:sp>
    </p:spTree>
    <p:extLst>
      <p:ext uri="{BB962C8B-B14F-4D97-AF65-F5344CB8AC3E}">
        <p14:creationId xmlns:p14="http://schemas.microsoft.com/office/powerpoint/2010/main" val="3807368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EFB32-0679-42FF-B436-4B176C939CD1}"/>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9AEB172-9C50-41C9-9361-2F3C4E97A63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3D65282-1E22-451D-9773-12AA2140361A}"/>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97A5BE5-1C05-404B-B196-B04B3884B35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83F6818-6A1C-4B66-833C-E0C412D15128}"/>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2A06E7F-7C45-4502-9E12-19385C697726}"/>
              </a:ext>
            </a:extLst>
          </p:cNvPr>
          <p:cNvSpPr>
            <a:spLocks noGrp="1"/>
          </p:cNvSpPr>
          <p:nvPr>
            <p:ph type="dt" sz="half" idx="10"/>
          </p:nvPr>
        </p:nvSpPr>
        <p:spPr/>
        <p:txBody>
          <a:bodyPr/>
          <a:lstStyle/>
          <a:p>
            <a:fld id="{563D573A-68A2-4C26-8E74-9C513916150C}" type="datetimeFigureOut">
              <a:rPr lang="nl-NL" smtClean="0"/>
              <a:t>21-9-2020</a:t>
            </a:fld>
            <a:endParaRPr lang="nl-NL"/>
          </a:p>
        </p:txBody>
      </p:sp>
      <p:sp>
        <p:nvSpPr>
          <p:cNvPr id="8" name="Tijdelijke aanduiding voor voettekst 7">
            <a:extLst>
              <a:ext uri="{FF2B5EF4-FFF2-40B4-BE49-F238E27FC236}">
                <a16:creationId xmlns:a16="http://schemas.microsoft.com/office/drawing/2014/main" id="{58F4683E-0693-4FF5-AAEC-407D98FBF7C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2689388-A286-40C8-8DD9-D0DE7049F428}"/>
              </a:ext>
            </a:extLst>
          </p:cNvPr>
          <p:cNvSpPr>
            <a:spLocks noGrp="1"/>
          </p:cNvSpPr>
          <p:nvPr>
            <p:ph type="sldNum" sz="quarter" idx="12"/>
          </p:nvPr>
        </p:nvSpPr>
        <p:spPr/>
        <p:txBody>
          <a:bodyPr/>
          <a:lstStyle/>
          <a:p>
            <a:fld id="{544BC092-516E-4FEF-B7A5-8C24A53A8EDD}" type="slidenum">
              <a:rPr lang="nl-NL" smtClean="0"/>
              <a:t>‹nr.›</a:t>
            </a:fld>
            <a:endParaRPr lang="nl-NL"/>
          </a:p>
        </p:txBody>
      </p:sp>
    </p:spTree>
    <p:extLst>
      <p:ext uri="{BB962C8B-B14F-4D97-AF65-F5344CB8AC3E}">
        <p14:creationId xmlns:p14="http://schemas.microsoft.com/office/powerpoint/2010/main" val="512215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DE340-9268-4EAA-ABE8-A56AF36DAB1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90A91C8-CC7B-4908-BC6F-C5597DF96865}"/>
              </a:ext>
            </a:extLst>
          </p:cNvPr>
          <p:cNvSpPr>
            <a:spLocks noGrp="1"/>
          </p:cNvSpPr>
          <p:nvPr>
            <p:ph type="dt" sz="half" idx="10"/>
          </p:nvPr>
        </p:nvSpPr>
        <p:spPr/>
        <p:txBody>
          <a:bodyPr/>
          <a:lstStyle/>
          <a:p>
            <a:fld id="{563D573A-68A2-4C26-8E74-9C513916150C}" type="datetimeFigureOut">
              <a:rPr lang="nl-NL" smtClean="0"/>
              <a:t>21-9-2020</a:t>
            </a:fld>
            <a:endParaRPr lang="nl-NL"/>
          </a:p>
        </p:txBody>
      </p:sp>
      <p:sp>
        <p:nvSpPr>
          <p:cNvPr id="4" name="Tijdelijke aanduiding voor voettekst 3">
            <a:extLst>
              <a:ext uri="{FF2B5EF4-FFF2-40B4-BE49-F238E27FC236}">
                <a16:creationId xmlns:a16="http://schemas.microsoft.com/office/drawing/2014/main" id="{3052BBC4-95C1-45E7-A13C-E1F18D94909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FAD0BC3-E3B0-48BE-BC59-70A3B7CC4783}"/>
              </a:ext>
            </a:extLst>
          </p:cNvPr>
          <p:cNvSpPr>
            <a:spLocks noGrp="1"/>
          </p:cNvSpPr>
          <p:nvPr>
            <p:ph type="sldNum" sz="quarter" idx="12"/>
          </p:nvPr>
        </p:nvSpPr>
        <p:spPr/>
        <p:txBody>
          <a:bodyPr/>
          <a:lstStyle/>
          <a:p>
            <a:fld id="{544BC092-516E-4FEF-B7A5-8C24A53A8EDD}" type="slidenum">
              <a:rPr lang="nl-NL" smtClean="0"/>
              <a:t>‹nr.›</a:t>
            </a:fld>
            <a:endParaRPr lang="nl-NL"/>
          </a:p>
        </p:txBody>
      </p:sp>
    </p:spTree>
    <p:extLst>
      <p:ext uri="{BB962C8B-B14F-4D97-AF65-F5344CB8AC3E}">
        <p14:creationId xmlns:p14="http://schemas.microsoft.com/office/powerpoint/2010/main" val="2440093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AF45A01-0A56-464A-8A0F-7A7359932F16}"/>
              </a:ext>
            </a:extLst>
          </p:cNvPr>
          <p:cNvSpPr>
            <a:spLocks noGrp="1"/>
          </p:cNvSpPr>
          <p:nvPr>
            <p:ph type="dt" sz="half" idx="10"/>
          </p:nvPr>
        </p:nvSpPr>
        <p:spPr/>
        <p:txBody>
          <a:bodyPr/>
          <a:lstStyle/>
          <a:p>
            <a:fld id="{563D573A-68A2-4C26-8E74-9C513916150C}" type="datetimeFigureOut">
              <a:rPr lang="nl-NL" smtClean="0"/>
              <a:t>21-9-2020</a:t>
            </a:fld>
            <a:endParaRPr lang="nl-NL"/>
          </a:p>
        </p:txBody>
      </p:sp>
      <p:sp>
        <p:nvSpPr>
          <p:cNvPr id="3" name="Tijdelijke aanduiding voor voettekst 2">
            <a:extLst>
              <a:ext uri="{FF2B5EF4-FFF2-40B4-BE49-F238E27FC236}">
                <a16:creationId xmlns:a16="http://schemas.microsoft.com/office/drawing/2014/main" id="{81AE1D02-1C3E-4918-A3DC-DA551D0D988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ABB7117-E182-429F-A639-DD7405F56466}"/>
              </a:ext>
            </a:extLst>
          </p:cNvPr>
          <p:cNvSpPr>
            <a:spLocks noGrp="1"/>
          </p:cNvSpPr>
          <p:nvPr>
            <p:ph type="sldNum" sz="quarter" idx="12"/>
          </p:nvPr>
        </p:nvSpPr>
        <p:spPr/>
        <p:txBody>
          <a:bodyPr/>
          <a:lstStyle/>
          <a:p>
            <a:fld id="{544BC092-516E-4FEF-B7A5-8C24A53A8EDD}" type="slidenum">
              <a:rPr lang="nl-NL" smtClean="0"/>
              <a:t>‹nr.›</a:t>
            </a:fld>
            <a:endParaRPr lang="nl-NL"/>
          </a:p>
        </p:txBody>
      </p:sp>
    </p:spTree>
    <p:extLst>
      <p:ext uri="{BB962C8B-B14F-4D97-AF65-F5344CB8AC3E}">
        <p14:creationId xmlns:p14="http://schemas.microsoft.com/office/powerpoint/2010/main" val="351779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pPr>
              <a:defRPr/>
            </a:pPr>
            <a:fld id="{B0B6A001-2FBE-495C-A125-4E45C0CDA91D}" type="datetimeFigureOut">
              <a:rPr lang="nl-NL" smtClean="0"/>
              <a:pPr>
                <a:defRPr/>
              </a:pPr>
              <a:t>21-9-2020</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AB08E032-4D63-4D45-9059-540A42731DE2}" type="slidenum">
              <a:rPr lang="nl-NL" smtClean="0"/>
              <a:pPr>
                <a:defRPr/>
              </a:pPr>
              <a:t>‹nr.›</a:t>
            </a:fld>
            <a:endParaRPr lang="nl-NL"/>
          </a:p>
        </p:txBody>
      </p:sp>
    </p:spTree>
    <p:extLst>
      <p:ext uri="{BB962C8B-B14F-4D97-AF65-F5344CB8AC3E}">
        <p14:creationId xmlns:p14="http://schemas.microsoft.com/office/powerpoint/2010/main" val="1535450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BB952-0464-4246-82D0-6D4D56F38D03}"/>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E85F40C1-6615-40A6-9D10-68FB015CEDE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41DB6D1-355E-4CFC-A53F-CFB223BA6F8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4867522-6CAC-439C-8B68-6A90CD030F0A}"/>
              </a:ext>
            </a:extLst>
          </p:cNvPr>
          <p:cNvSpPr>
            <a:spLocks noGrp="1"/>
          </p:cNvSpPr>
          <p:nvPr>
            <p:ph type="dt" sz="half" idx="10"/>
          </p:nvPr>
        </p:nvSpPr>
        <p:spPr/>
        <p:txBody>
          <a:bodyPr/>
          <a:lstStyle/>
          <a:p>
            <a:fld id="{563D573A-68A2-4C26-8E74-9C513916150C}" type="datetimeFigureOut">
              <a:rPr lang="nl-NL" smtClean="0"/>
              <a:t>21-9-2020</a:t>
            </a:fld>
            <a:endParaRPr lang="nl-NL"/>
          </a:p>
        </p:txBody>
      </p:sp>
      <p:sp>
        <p:nvSpPr>
          <p:cNvPr id="6" name="Tijdelijke aanduiding voor voettekst 5">
            <a:extLst>
              <a:ext uri="{FF2B5EF4-FFF2-40B4-BE49-F238E27FC236}">
                <a16:creationId xmlns:a16="http://schemas.microsoft.com/office/drawing/2014/main" id="{FDC36D40-A950-4D6B-9AA3-671AFC6EBE6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F6281B0-F6F7-4E7E-A5A1-A699CE9CC4C6}"/>
              </a:ext>
            </a:extLst>
          </p:cNvPr>
          <p:cNvSpPr>
            <a:spLocks noGrp="1"/>
          </p:cNvSpPr>
          <p:nvPr>
            <p:ph type="sldNum" sz="quarter" idx="12"/>
          </p:nvPr>
        </p:nvSpPr>
        <p:spPr/>
        <p:txBody>
          <a:bodyPr/>
          <a:lstStyle/>
          <a:p>
            <a:fld id="{544BC092-516E-4FEF-B7A5-8C24A53A8EDD}" type="slidenum">
              <a:rPr lang="nl-NL" smtClean="0"/>
              <a:t>‹nr.›</a:t>
            </a:fld>
            <a:endParaRPr lang="nl-NL"/>
          </a:p>
        </p:txBody>
      </p:sp>
    </p:spTree>
    <p:extLst>
      <p:ext uri="{BB962C8B-B14F-4D97-AF65-F5344CB8AC3E}">
        <p14:creationId xmlns:p14="http://schemas.microsoft.com/office/powerpoint/2010/main" val="4254786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D27000-E2FD-4C58-939B-3300B4E31FAD}"/>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2ADDEBEA-B0A2-4AA5-90D7-77EF74570D7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7434A3C9-AE8B-4BF6-BFC7-A55371009CB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C439698-FB92-42BE-83AF-5FA23D7DCE07}"/>
              </a:ext>
            </a:extLst>
          </p:cNvPr>
          <p:cNvSpPr>
            <a:spLocks noGrp="1"/>
          </p:cNvSpPr>
          <p:nvPr>
            <p:ph type="dt" sz="half" idx="10"/>
          </p:nvPr>
        </p:nvSpPr>
        <p:spPr/>
        <p:txBody>
          <a:bodyPr/>
          <a:lstStyle/>
          <a:p>
            <a:fld id="{563D573A-68A2-4C26-8E74-9C513916150C}" type="datetimeFigureOut">
              <a:rPr lang="nl-NL" smtClean="0"/>
              <a:t>21-9-2020</a:t>
            </a:fld>
            <a:endParaRPr lang="nl-NL"/>
          </a:p>
        </p:txBody>
      </p:sp>
      <p:sp>
        <p:nvSpPr>
          <p:cNvPr id="6" name="Tijdelijke aanduiding voor voettekst 5">
            <a:extLst>
              <a:ext uri="{FF2B5EF4-FFF2-40B4-BE49-F238E27FC236}">
                <a16:creationId xmlns:a16="http://schemas.microsoft.com/office/drawing/2014/main" id="{786050B1-D92B-4D03-9234-0C78BBC8CD4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2F0DF26-7101-40CD-A578-FA1EF74C2D63}"/>
              </a:ext>
            </a:extLst>
          </p:cNvPr>
          <p:cNvSpPr>
            <a:spLocks noGrp="1"/>
          </p:cNvSpPr>
          <p:nvPr>
            <p:ph type="sldNum" sz="quarter" idx="12"/>
          </p:nvPr>
        </p:nvSpPr>
        <p:spPr/>
        <p:txBody>
          <a:bodyPr/>
          <a:lstStyle/>
          <a:p>
            <a:fld id="{544BC092-516E-4FEF-B7A5-8C24A53A8EDD}" type="slidenum">
              <a:rPr lang="nl-NL" smtClean="0"/>
              <a:t>‹nr.›</a:t>
            </a:fld>
            <a:endParaRPr lang="nl-NL"/>
          </a:p>
        </p:txBody>
      </p:sp>
    </p:spTree>
    <p:extLst>
      <p:ext uri="{BB962C8B-B14F-4D97-AF65-F5344CB8AC3E}">
        <p14:creationId xmlns:p14="http://schemas.microsoft.com/office/powerpoint/2010/main" val="3308179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7572FA-A04C-455C-BFF4-272BC91F7C2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6BB4314-E3BD-4E60-912D-6CAF36ED129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448179E-38B1-4572-BFDC-01C4A706EE63}"/>
              </a:ext>
            </a:extLst>
          </p:cNvPr>
          <p:cNvSpPr>
            <a:spLocks noGrp="1"/>
          </p:cNvSpPr>
          <p:nvPr>
            <p:ph type="dt" sz="half" idx="10"/>
          </p:nvPr>
        </p:nvSpPr>
        <p:spPr/>
        <p:txBody>
          <a:bodyPr/>
          <a:lstStyle/>
          <a:p>
            <a:fld id="{563D573A-68A2-4C26-8E74-9C513916150C}" type="datetimeFigureOut">
              <a:rPr lang="nl-NL" smtClean="0"/>
              <a:t>21-9-2020</a:t>
            </a:fld>
            <a:endParaRPr lang="nl-NL"/>
          </a:p>
        </p:txBody>
      </p:sp>
      <p:sp>
        <p:nvSpPr>
          <p:cNvPr id="5" name="Tijdelijke aanduiding voor voettekst 4">
            <a:extLst>
              <a:ext uri="{FF2B5EF4-FFF2-40B4-BE49-F238E27FC236}">
                <a16:creationId xmlns:a16="http://schemas.microsoft.com/office/drawing/2014/main" id="{FC864574-F6B1-4332-BD4B-C4F60ECB06D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B1CD443-01C8-44F6-B10E-47DC25686D0E}"/>
              </a:ext>
            </a:extLst>
          </p:cNvPr>
          <p:cNvSpPr>
            <a:spLocks noGrp="1"/>
          </p:cNvSpPr>
          <p:nvPr>
            <p:ph type="sldNum" sz="quarter" idx="12"/>
          </p:nvPr>
        </p:nvSpPr>
        <p:spPr/>
        <p:txBody>
          <a:bodyPr/>
          <a:lstStyle/>
          <a:p>
            <a:fld id="{544BC092-516E-4FEF-B7A5-8C24A53A8EDD}" type="slidenum">
              <a:rPr lang="nl-NL" smtClean="0"/>
              <a:t>‹nr.›</a:t>
            </a:fld>
            <a:endParaRPr lang="nl-NL"/>
          </a:p>
        </p:txBody>
      </p:sp>
    </p:spTree>
    <p:extLst>
      <p:ext uri="{BB962C8B-B14F-4D97-AF65-F5344CB8AC3E}">
        <p14:creationId xmlns:p14="http://schemas.microsoft.com/office/powerpoint/2010/main" val="1824411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9931513-9A36-4EE9-84C8-25FA22F685BF}"/>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1C2D47C-392A-4507-920D-D76A7526B14F}"/>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E091F46-9B08-4AB1-87C2-BD522EDC45B0}"/>
              </a:ext>
            </a:extLst>
          </p:cNvPr>
          <p:cNvSpPr>
            <a:spLocks noGrp="1"/>
          </p:cNvSpPr>
          <p:nvPr>
            <p:ph type="dt" sz="half" idx="10"/>
          </p:nvPr>
        </p:nvSpPr>
        <p:spPr/>
        <p:txBody>
          <a:bodyPr/>
          <a:lstStyle/>
          <a:p>
            <a:fld id="{563D573A-68A2-4C26-8E74-9C513916150C}" type="datetimeFigureOut">
              <a:rPr lang="nl-NL" smtClean="0"/>
              <a:t>21-9-2020</a:t>
            </a:fld>
            <a:endParaRPr lang="nl-NL"/>
          </a:p>
        </p:txBody>
      </p:sp>
      <p:sp>
        <p:nvSpPr>
          <p:cNvPr id="5" name="Tijdelijke aanduiding voor voettekst 4">
            <a:extLst>
              <a:ext uri="{FF2B5EF4-FFF2-40B4-BE49-F238E27FC236}">
                <a16:creationId xmlns:a16="http://schemas.microsoft.com/office/drawing/2014/main" id="{4B06A380-6565-41CF-B028-C2ECA55309A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34A5C8-667F-4A27-AEBA-F50969A4B642}"/>
              </a:ext>
            </a:extLst>
          </p:cNvPr>
          <p:cNvSpPr>
            <a:spLocks noGrp="1"/>
          </p:cNvSpPr>
          <p:nvPr>
            <p:ph type="sldNum" sz="quarter" idx="12"/>
          </p:nvPr>
        </p:nvSpPr>
        <p:spPr/>
        <p:txBody>
          <a:bodyPr/>
          <a:lstStyle/>
          <a:p>
            <a:fld id="{544BC092-516E-4FEF-B7A5-8C24A53A8EDD}" type="slidenum">
              <a:rPr lang="nl-NL" smtClean="0"/>
              <a:t>‹nr.›</a:t>
            </a:fld>
            <a:endParaRPr lang="nl-NL"/>
          </a:p>
        </p:txBody>
      </p:sp>
    </p:spTree>
    <p:extLst>
      <p:ext uri="{BB962C8B-B14F-4D97-AF65-F5344CB8AC3E}">
        <p14:creationId xmlns:p14="http://schemas.microsoft.com/office/powerpoint/2010/main" val="1966831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cxnSp>
        <p:nvCxnSpPr>
          <p:cNvPr id="20" name="Google Shape;20;p4"/>
          <p:cNvCxnSpPr/>
          <p:nvPr/>
        </p:nvCxnSpPr>
        <p:spPr>
          <a:xfrm>
            <a:off x="429200" y="1700769"/>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496667"/>
            <a:ext cx="8520600" cy="97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958433"/>
            <a:ext cx="8520600" cy="4133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428943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nl-NL"/>
              <a:t>Klik om de stijl te bewerken</a:t>
            </a:r>
            <a:endParaRPr lang="en-US"/>
          </a:p>
        </p:txBody>
      </p:sp>
      <p:sp>
        <p:nvSpPr>
          <p:cNvPr id="3" name="Tijdelijke aanduiding voor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pPr>
              <a:defRPr/>
            </a:pPr>
            <a:fld id="{EF37DFB7-8544-4AFB-9643-064A4112B647}" type="datetimeFigureOut">
              <a:rPr lang="nl-NL" smtClean="0"/>
              <a:pPr>
                <a:defRPr/>
              </a:pPr>
              <a:t>21-9-2020</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EBA49843-98A1-4818-9B30-EAB9A760908D}" type="slidenum">
              <a:rPr lang="nl-NL" smtClean="0"/>
              <a:pPr>
                <a:defRPr/>
              </a:pPr>
              <a:t>‹nr.›</a:t>
            </a:fld>
            <a:endParaRPr lang="nl-NL"/>
          </a:p>
        </p:txBody>
      </p:sp>
    </p:spTree>
    <p:extLst>
      <p:ext uri="{BB962C8B-B14F-4D97-AF65-F5344CB8AC3E}">
        <p14:creationId xmlns:p14="http://schemas.microsoft.com/office/powerpoint/2010/main" val="3261943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p:cNvSpPr>
            <a:spLocks noGrp="1"/>
          </p:cNvSpPr>
          <p:nvPr>
            <p:ph type="dt" sz="half" idx="10"/>
          </p:nvPr>
        </p:nvSpPr>
        <p:spPr/>
        <p:txBody>
          <a:bodyPr/>
          <a:lstStyle/>
          <a:p>
            <a:pPr>
              <a:defRPr/>
            </a:pPr>
            <a:fld id="{9238BA19-AD0B-4724-BF5A-BC13FA7D907D}" type="datetimeFigureOut">
              <a:rPr lang="nl-NL" smtClean="0"/>
              <a:pPr>
                <a:defRPr/>
              </a:pPr>
              <a:t>21-9-2020</a:t>
            </a:fld>
            <a:endParaRPr lang="nl-NL"/>
          </a:p>
        </p:txBody>
      </p:sp>
      <p:sp>
        <p:nvSpPr>
          <p:cNvPr id="6" name="Tijdelijke aanduiding voor voettekst 5"/>
          <p:cNvSpPr>
            <a:spLocks noGrp="1"/>
          </p:cNvSpPr>
          <p:nvPr>
            <p:ph type="ftr" sz="quarter" idx="11"/>
          </p:nvPr>
        </p:nvSpPr>
        <p:spPr/>
        <p:txBody>
          <a:bodyPr/>
          <a:lstStyle/>
          <a:p>
            <a:pPr>
              <a:defRPr/>
            </a:pPr>
            <a:endParaRPr lang="nl-NL"/>
          </a:p>
        </p:txBody>
      </p:sp>
      <p:sp>
        <p:nvSpPr>
          <p:cNvPr id="7" name="Tijdelijke aanduiding voor dianummer 6"/>
          <p:cNvSpPr>
            <a:spLocks noGrp="1"/>
          </p:cNvSpPr>
          <p:nvPr>
            <p:ph type="sldNum" sz="quarter" idx="12"/>
          </p:nvPr>
        </p:nvSpPr>
        <p:spPr/>
        <p:txBody>
          <a:bodyPr/>
          <a:lstStyle/>
          <a:p>
            <a:pPr>
              <a:defRPr/>
            </a:pPr>
            <a:fld id="{24B18433-54F2-4B19-94E5-87629C81A3C4}" type="slidenum">
              <a:rPr lang="nl-NL" smtClean="0"/>
              <a:pPr>
                <a:defRPr/>
              </a:pPr>
              <a:t>‹nr.›</a:t>
            </a:fld>
            <a:endParaRPr lang="nl-NL"/>
          </a:p>
        </p:txBody>
      </p:sp>
    </p:spTree>
    <p:extLst>
      <p:ext uri="{BB962C8B-B14F-4D97-AF65-F5344CB8AC3E}">
        <p14:creationId xmlns:p14="http://schemas.microsoft.com/office/powerpoint/2010/main" val="2589360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nl-NL"/>
              <a:t>Klik om de stijl te bewerken</a:t>
            </a:r>
            <a:endParaRPr lang="en-US"/>
          </a:p>
        </p:txBody>
      </p:sp>
      <p:sp>
        <p:nvSpPr>
          <p:cNvPr id="3" name="Tijdelijke aanduiding voor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p:cNvSpPr>
            <a:spLocks noGrp="1"/>
          </p:cNvSpPr>
          <p:nvPr>
            <p:ph type="dt" sz="half" idx="10"/>
          </p:nvPr>
        </p:nvSpPr>
        <p:spPr/>
        <p:txBody>
          <a:bodyPr/>
          <a:lstStyle/>
          <a:p>
            <a:pPr>
              <a:defRPr/>
            </a:pPr>
            <a:fld id="{D0C15176-B215-4F7B-AB41-6AB389740CA7}" type="datetimeFigureOut">
              <a:rPr lang="nl-NL" smtClean="0"/>
              <a:pPr>
                <a:defRPr/>
              </a:pPr>
              <a:t>21-9-2020</a:t>
            </a:fld>
            <a:endParaRPr lang="nl-NL"/>
          </a:p>
        </p:txBody>
      </p:sp>
      <p:sp>
        <p:nvSpPr>
          <p:cNvPr id="8" name="Tijdelijke aanduiding voor voettekst 7"/>
          <p:cNvSpPr>
            <a:spLocks noGrp="1"/>
          </p:cNvSpPr>
          <p:nvPr>
            <p:ph type="ftr" sz="quarter" idx="11"/>
          </p:nvPr>
        </p:nvSpPr>
        <p:spPr/>
        <p:txBody>
          <a:bodyPr/>
          <a:lstStyle/>
          <a:p>
            <a:pPr>
              <a:defRPr/>
            </a:pPr>
            <a:endParaRPr lang="nl-NL"/>
          </a:p>
        </p:txBody>
      </p:sp>
      <p:sp>
        <p:nvSpPr>
          <p:cNvPr id="9" name="Tijdelijke aanduiding voor dianummer 8"/>
          <p:cNvSpPr>
            <a:spLocks noGrp="1"/>
          </p:cNvSpPr>
          <p:nvPr>
            <p:ph type="sldNum" sz="quarter" idx="12"/>
          </p:nvPr>
        </p:nvSpPr>
        <p:spPr/>
        <p:txBody>
          <a:bodyPr/>
          <a:lstStyle/>
          <a:p>
            <a:pPr>
              <a:defRPr/>
            </a:pPr>
            <a:fld id="{3A105A2F-CE71-4AEC-A9D4-0A1498FADBBD}" type="slidenum">
              <a:rPr lang="nl-NL" smtClean="0"/>
              <a:pPr>
                <a:defRPr/>
              </a:pPr>
              <a:t>‹nr.›</a:t>
            </a:fld>
            <a:endParaRPr lang="nl-NL"/>
          </a:p>
        </p:txBody>
      </p:sp>
    </p:spTree>
    <p:extLst>
      <p:ext uri="{BB962C8B-B14F-4D97-AF65-F5344CB8AC3E}">
        <p14:creationId xmlns:p14="http://schemas.microsoft.com/office/powerpoint/2010/main" val="4271795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datum 2"/>
          <p:cNvSpPr>
            <a:spLocks noGrp="1"/>
          </p:cNvSpPr>
          <p:nvPr>
            <p:ph type="dt" sz="half" idx="10"/>
          </p:nvPr>
        </p:nvSpPr>
        <p:spPr/>
        <p:txBody>
          <a:bodyPr/>
          <a:lstStyle/>
          <a:p>
            <a:pPr>
              <a:defRPr/>
            </a:pPr>
            <a:fld id="{201BF766-1CD5-426F-94C7-919134448BE8}" type="datetimeFigureOut">
              <a:rPr lang="nl-NL" smtClean="0"/>
              <a:pPr>
                <a:defRPr/>
              </a:pPr>
              <a:t>21-9-2020</a:t>
            </a:fld>
            <a:endParaRPr lang="nl-NL"/>
          </a:p>
        </p:txBody>
      </p:sp>
      <p:sp>
        <p:nvSpPr>
          <p:cNvPr id="4" name="Tijdelijke aanduiding voor voettekst 3"/>
          <p:cNvSpPr>
            <a:spLocks noGrp="1"/>
          </p:cNvSpPr>
          <p:nvPr>
            <p:ph type="ftr" sz="quarter" idx="11"/>
          </p:nvPr>
        </p:nvSpPr>
        <p:spPr/>
        <p:txBody>
          <a:bodyPr/>
          <a:lstStyle/>
          <a:p>
            <a:pPr>
              <a:defRPr/>
            </a:pPr>
            <a:endParaRPr lang="nl-NL"/>
          </a:p>
        </p:txBody>
      </p:sp>
      <p:sp>
        <p:nvSpPr>
          <p:cNvPr id="5" name="Tijdelijke aanduiding voor dianummer 4"/>
          <p:cNvSpPr>
            <a:spLocks noGrp="1"/>
          </p:cNvSpPr>
          <p:nvPr>
            <p:ph type="sldNum" sz="quarter" idx="12"/>
          </p:nvPr>
        </p:nvSpPr>
        <p:spPr/>
        <p:txBody>
          <a:bodyPr/>
          <a:lstStyle/>
          <a:p>
            <a:pPr>
              <a:defRPr/>
            </a:pPr>
            <a:fld id="{A56DB794-24C6-4BA1-82A2-D5C6E09BE5C7}" type="slidenum">
              <a:rPr lang="nl-NL" smtClean="0"/>
              <a:pPr>
                <a:defRPr/>
              </a:pPr>
              <a:t>‹nr.›</a:t>
            </a:fld>
            <a:endParaRPr lang="nl-NL"/>
          </a:p>
        </p:txBody>
      </p:sp>
    </p:spTree>
    <p:extLst>
      <p:ext uri="{BB962C8B-B14F-4D97-AF65-F5344CB8AC3E}">
        <p14:creationId xmlns:p14="http://schemas.microsoft.com/office/powerpoint/2010/main" val="1785299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pPr>
              <a:defRPr/>
            </a:pPr>
            <a:fld id="{CA5C684D-9914-410B-A838-2FC2D24B52FD}" type="datetimeFigureOut">
              <a:rPr lang="nl-NL" smtClean="0"/>
              <a:pPr>
                <a:defRPr/>
              </a:pPr>
              <a:t>21-9-2020</a:t>
            </a:fld>
            <a:endParaRPr lang="nl-NL"/>
          </a:p>
        </p:txBody>
      </p:sp>
      <p:sp>
        <p:nvSpPr>
          <p:cNvPr id="3" name="Tijdelijke aanduiding voor voettekst 2"/>
          <p:cNvSpPr>
            <a:spLocks noGrp="1"/>
          </p:cNvSpPr>
          <p:nvPr>
            <p:ph type="ftr" sz="quarter" idx="11"/>
          </p:nvPr>
        </p:nvSpPr>
        <p:spPr/>
        <p:txBody>
          <a:bodyPr/>
          <a:lstStyle/>
          <a:p>
            <a:pPr>
              <a:defRPr/>
            </a:pPr>
            <a:endParaRPr lang="nl-NL"/>
          </a:p>
        </p:txBody>
      </p:sp>
      <p:sp>
        <p:nvSpPr>
          <p:cNvPr id="4" name="Tijdelijke aanduiding voor dianummer 3"/>
          <p:cNvSpPr>
            <a:spLocks noGrp="1"/>
          </p:cNvSpPr>
          <p:nvPr>
            <p:ph type="sldNum" sz="quarter" idx="12"/>
          </p:nvPr>
        </p:nvSpPr>
        <p:spPr/>
        <p:txBody>
          <a:bodyPr/>
          <a:lstStyle/>
          <a:p>
            <a:pPr>
              <a:defRPr/>
            </a:pPr>
            <a:fld id="{49E23E3F-C947-404C-926D-9E7E8C88C5DD}" type="slidenum">
              <a:rPr lang="nl-NL" smtClean="0"/>
              <a:pPr>
                <a:defRPr/>
              </a:pPr>
              <a:t>‹nr.›</a:t>
            </a:fld>
            <a:endParaRPr lang="nl-NL"/>
          </a:p>
        </p:txBody>
      </p:sp>
    </p:spTree>
    <p:extLst>
      <p:ext uri="{BB962C8B-B14F-4D97-AF65-F5344CB8AC3E}">
        <p14:creationId xmlns:p14="http://schemas.microsoft.com/office/powerpoint/2010/main" val="1203786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nl-NL"/>
              <a:t>Klik om de stijl te bewerken</a:t>
            </a:r>
            <a:endParaRPr lang="en-US"/>
          </a:p>
        </p:txBody>
      </p:sp>
      <p:sp>
        <p:nvSpPr>
          <p:cNvPr id="3" name="Tijdelijke aanduiding voor inhou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pPr>
              <a:defRPr/>
            </a:pPr>
            <a:fld id="{8DA668C2-4630-4B4F-89BE-84FA20785FEC}" type="datetimeFigureOut">
              <a:rPr lang="nl-NL" smtClean="0"/>
              <a:pPr>
                <a:defRPr/>
              </a:pPr>
              <a:t>21-9-2020</a:t>
            </a:fld>
            <a:endParaRPr lang="nl-NL"/>
          </a:p>
        </p:txBody>
      </p:sp>
      <p:sp>
        <p:nvSpPr>
          <p:cNvPr id="6" name="Tijdelijke aanduiding voor voettekst 5"/>
          <p:cNvSpPr>
            <a:spLocks noGrp="1"/>
          </p:cNvSpPr>
          <p:nvPr>
            <p:ph type="ftr" sz="quarter" idx="11"/>
          </p:nvPr>
        </p:nvSpPr>
        <p:spPr/>
        <p:txBody>
          <a:bodyPr/>
          <a:lstStyle/>
          <a:p>
            <a:pPr>
              <a:defRPr/>
            </a:pPr>
            <a:endParaRPr lang="nl-NL"/>
          </a:p>
        </p:txBody>
      </p:sp>
      <p:sp>
        <p:nvSpPr>
          <p:cNvPr id="7" name="Tijdelijke aanduiding voor dianummer 6"/>
          <p:cNvSpPr>
            <a:spLocks noGrp="1"/>
          </p:cNvSpPr>
          <p:nvPr>
            <p:ph type="sldNum" sz="quarter" idx="12"/>
          </p:nvPr>
        </p:nvSpPr>
        <p:spPr/>
        <p:txBody>
          <a:bodyPr/>
          <a:lstStyle/>
          <a:p>
            <a:pPr>
              <a:defRPr/>
            </a:pPr>
            <a:fld id="{7947F668-E477-40D4-8C23-A48BE71BE815}" type="slidenum">
              <a:rPr lang="nl-NL" smtClean="0"/>
              <a:pPr>
                <a:defRPr/>
              </a:pPr>
              <a:t>‹nr.›</a:t>
            </a:fld>
            <a:endParaRPr lang="nl-NL"/>
          </a:p>
        </p:txBody>
      </p:sp>
    </p:spTree>
    <p:extLst>
      <p:ext uri="{BB962C8B-B14F-4D97-AF65-F5344CB8AC3E}">
        <p14:creationId xmlns:p14="http://schemas.microsoft.com/office/powerpoint/2010/main" val="1452764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nl-NL"/>
              <a:t>Klik om de stijl te bewerken</a:t>
            </a:r>
            <a:endParaRPr lang="en-US"/>
          </a:p>
        </p:txBody>
      </p:sp>
      <p:sp>
        <p:nvSpPr>
          <p:cNvPr id="3" name="Tijdelijke aanduiding voor afbeelding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ijdelijke aanduiding vo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pPr>
              <a:defRPr/>
            </a:pPr>
            <a:fld id="{B77557A9-0634-48F7-BB22-AC92ADFCC5C1}" type="datetimeFigureOut">
              <a:rPr lang="nl-NL" smtClean="0"/>
              <a:pPr>
                <a:defRPr/>
              </a:pPr>
              <a:t>21-9-2020</a:t>
            </a:fld>
            <a:endParaRPr lang="nl-NL"/>
          </a:p>
        </p:txBody>
      </p:sp>
      <p:sp>
        <p:nvSpPr>
          <p:cNvPr id="6" name="Tijdelijke aanduiding voor voettekst 5"/>
          <p:cNvSpPr>
            <a:spLocks noGrp="1"/>
          </p:cNvSpPr>
          <p:nvPr>
            <p:ph type="ftr" sz="quarter" idx="11"/>
          </p:nvPr>
        </p:nvSpPr>
        <p:spPr/>
        <p:txBody>
          <a:bodyPr/>
          <a:lstStyle/>
          <a:p>
            <a:pPr>
              <a:defRPr/>
            </a:pPr>
            <a:endParaRPr lang="nl-NL"/>
          </a:p>
        </p:txBody>
      </p:sp>
      <p:sp>
        <p:nvSpPr>
          <p:cNvPr id="7" name="Tijdelijke aanduiding voor dianummer 6"/>
          <p:cNvSpPr>
            <a:spLocks noGrp="1"/>
          </p:cNvSpPr>
          <p:nvPr>
            <p:ph type="sldNum" sz="quarter" idx="12"/>
          </p:nvPr>
        </p:nvSpPr>
        <p:spPr/>
        <p:txBody>
          <a:bodyPr/>
          <a:lstStyle/>
          <a:p>
            <a:pPr>
              <a:defRPr/>
            </a:pPr>
            <a:fld id="{4FC08B34-556C-4FBB-BD2B-562967C69591}" type="slidenum">
              <a:rPr lang="nl-NL" smtClean="0"/>
              <a:pPr>
                <a:defRPr/>
              </a:pPr>
              <a:t>‹nr.›</a:t>
            </a:fld>
            <a:endParaRPr lang="nl-NL"/>
          </a:p>
        </p:txBody>
      </p:sp>
    </p:spTree>
    <p:extLst>
      <p:ext uri="{BB962C8B-B14F-4D97-AF65-F5344CB8AC3E}">
        <p14:creationId xmlns:p14="http://schemas.microsoft.com/office/powerpoint/2010/main" val="2841653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ijdelijke aanduiding voor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2A5E7C5B-0C13-4A47-AAB0-D380EC81B1D6}" type="datetimeFigureOut">
              <a:rPr lang="nl-NL" smtClean="0"/>
              <a:pPr>
                <a:defRPr/>
              </a:pPr>
              <a:t>21-9-2020</a:t>
            </a:fld>
            <a:endParaRPr lang="nl-NL"/>
          </a:p>
        </p:txBody>
      </p:sp>
      <p:sp>
        <p:nvSpPr>
          <p:cNvPr id="5" name="Tijdelijke aanduiding voor voetteks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nl-NL"/>
          </a:p>
        </p:txBody>
      </p:sp>
      <p:sp>
        <p:nvSpPr>
          <p:cNvPr id="6" name="Tijdelijke aanduiding voor dia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D2B1437-186F-4437-B043-E0D57605134A}" type="slidenum">
              <a:rPr lang="nl-NL" smtClean="0"/>
              <a:pPr>
                <a:defRPr/>
              </a:pPr>
              <a:t>‹nr.›</a:t>
            </a:fld>
            <a:endParaRPr lang="nl-NL"/>
          </a:p>
        </p:txBody>
      </p:sp>
    </p:spTree>
    <p:extLst>
      <p:ext uri="{BB962C8B-B14F-4D97-AF65-F5344CB8AC3E}">
        <p14:creationId xmlns:p14="http://schemas.microsoft.com/office/powerpoint/2010/main" val="3713169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03BA54E-8933-4912-86A7-7169641C1FD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678CDA3-9D82-41E6-B325-B28C06BD309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E77DC93-9C5B-49A4-8071-C24B2D7BFAE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63D573A-68A2-4C26-8E74-9C513916150C}" type="datetimeFigureOut">
              <a:rPr lang="nl-NL" smtClean="0"/>
              <a:t>21-9-2020</a:t>
            </a:fld>
            <a:endParaRPr lang="nl-NL"/>
          </a:p>
        </p:txBody>
      </p:sp>
      <p:sp>
        <p:nvSpPr>
          <p:cNvPr id="5" name="Tijdelijke aanduiding voor voettekst 4">
            <a:extLst>
              <a:ext uri="{FF2B5EF4-FFF2-40B4-BE49-F238E27FC236}">
                <a16:creationId xmlns:a16="http://schemas.microsoft.com/office/drawing/2014/main" id="{D5464340-573A-46A7-9AB6-A5705906728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A72B89D-A3B8-4768-AE33-03AC3E454A4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44BC092-516E-4FEF-B7A5-8C24A53A8EDD}" type="slidenum">
              <a:rPr lang="nl-NL" smtClean="0"/>
              <a:t>‹nr.›</a:t>
            </a:fld>
            <a:endParaRPr lang="nl-NL"/>
          </a:p>
        </p:txBody>
      </p:sp>
    </p:spTree>
    <p:extLst>
      <p:ext uri="{BB962C8B-B14F-4D97-AF65-F5344CB8AC3E}">
        <p14:creationId xmlns:p14="http://schemas.microsoft.com/office/powerpoint/2010/main" val="30088449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debegaafdenwijzer.nl/" TargetMode="Externa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www.youtube.com/watch?v=79MGxbsiOkc&amp;ab_channel=DoloresLeeuwin%3AWiebenjijdan%3F"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talentstimuleren.nl/thema/stimulerend-signaleren/videos/67-denkvaardigheden-sternber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youtube.com/watch?v=TTXrV0_3UjY&amp;index=60&amp;list=PLaiVIk3uh_DdvWY-ehpn5-RQ7-MqfgeGi"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www.youtube.com/watch?v=kCSpmcqPZaw&amp;ab_channel=Klasse"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YYb4h8U7Ljw" TargetMode="External"/><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www.youtube.com/watch?v=_LuQFp1Lrfo"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google.nl/url?sa=i&amp;rct=j&amp;q=&amp;esrc=s&amp;source=images&amp;cd=&amp;cad=rja&amp;uact=8&amp;ved=2ahUKEwj5-PbVjZviAhXHKFAKHcT4ASwQjRx6BAgBEAU&amp;url=http://webwinkel.vangorcum.nl/NL_toonPubl.asp?PublID=4825&amp;psig=AOvVaw1qVCH8Q-0Hl9t0kcTdZ5md&amp;ust=1557926243552328" TargetMode="Externa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debegaafdenwijzer.nl/" TargetMode="Externa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4.gi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180528" y="548680"/>
            <a:ext cx="8855968" cy="1323439"/>
          </a:xfrm>
          <a:prstGeom prst="rect">
            <a:avLst/>
          </a:prstGeom>
          <a:noFill/>
        </p:spPr>
        <p:txBody>
          <a:bodyPr wrap="square" rtlCol="0">
            <a:spAutoFit/>
          </a:bodyPr>
          <a:lstStyle/>
          <a:p>
            <a:pPr algn="ctr"/>
            <a:r>
              <a:rPr lang="nl-NL" sz="4000" b="1" dirty="0">
                <a:latin typeface="+mn-lt"/>
              </a:rPr>
              <a:t>Leerkrachtmiddag O(A)</a:t>
            </a:r>
            <a:r>
              <a:rPr lang="nl-NL" sz="4000" b="1" dirty="0" err="1">
                <a:latin typeface="+mn-lt"/>
              </a:rPr>
              <a:t>nder</a:t>
            </a:r>
            <a:r>
              <a:rPr lang="nl-NL" sz="4000" b="1" dirty="0">
                <a:latin typeface="+mn-lt"/>
              </a:rPr>
              <a:t>(s) Presteren</a:t>
            </a:r>
          </a:p>
          <a:p>
            <a:pPr algn="ctr"/>
            <a:r>
              <a:rPr lang="nl-NL" sz="4000" b="1" dirty="0">
                <a:latin typeface="+mn-lt"/>
              </a:rPr>
              <a:t>23 september 15:00-17:30 uur </a:t>
            </a:r>
            <a:endParaRPr lang="nl-NL" sz="4000" dirty="0">
              <a:latin typeface="+mn-lt"/>
            </a:endParaRPr>
          </a:p>
        </p:txBody>
      </p:sp>
      <p:sp>
        <p:nvSpPr>
          <p:cNvPr id="8" name="Tekstvak 7"/>
          <p:cNvSpPr txBox="1">
            <a:spLocks noChangeArrowheads="1"/>
          </p:cNvSpPr>
          <p:nvPr/>
        </p:nvSpPr>
        <p:spPr bwMode="auto">
          <a:xfrm>
            <a:off x="6344086" y="4796100"/>
            <a:ext cx="2520280" cy="1800200"/>
          </a:xfrm>
          <a:prstGeom prst="rect">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endParaRPr kumimoji="0" lang="nl-NL" altLang="nl-NL" sz="11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nl-NL" altLang="nl-NL" sz="11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nl-NL" altLang="nl-NL" sz="11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ts val="0"/>
              </a:spcAft>
              <a:buClrTx/>
              <a:buSzTx/>
              <a:buFontTx/>
              <a:buNone/>
              <a:tabLst/>
            </a:pPr>
            <a:endParaRPr kumimoji="0" lang="nl-NL" altLang="nl-NL" sz="1100" b="0" i="0" u="none" strike="noStrike" cap="none" normalizeH="0" baseline="0" dirty="0">
              <a:ln>
                <a:noFill/>
              </a:ln>
              <a:solidFill>
                <a:schemeClr val="tx1"/>
              </a:solidFill>
              <a:effectLst/>
              <a:latin typeface="Times New Roman" panose="02020603050405020304" pitchFamily="18" charset="0"/>
            </a:endParaRPr>
          </a:p>
          <a:p>
            <a:pPr marL="0" marR="0" lvl="0" indent="0" algn="r" defTabSz="914400" rtl="0" eaLnBrk="0" fontAlgn="base" latinLnBrk="0" hangingPunct="0">
              <a:lnSpc>
                <a:spcPts val="1000"/>
              </a:lnSpc>
              <a:spcBef>
                <a:spcPct val="0"/>
              </a:spcBef>
              <a:spcAft>
                <a:spcPts val="300"/>
              </a:spcAft>
              <a:buClrTx/>
              <a:buSzTx/>
              <a:buFontTx/>
              <a:buNone/>
              <a:tabLst/>
            </a:pPr>
            <a:r>
              <a:rPr kumimoji="0" lang="nl-NL" altLang="nl-NL" sz="1100" b="1" i="0" u="none" strike="noStrike" cap="none" normalizeH="0" baseline="0" dirty="0">
                <a:ln>
                  <a:noFill/>
                </a:ln>
                <a:solidFill>
                  <a:schemeClr val="tx1"/>
                </a:solidFill>
                <a:effectLst/>
                <a:latin typeface="Calibri" panose="020F0502020204030204" pitchFamily="34" charset="0"/>
              </a:rPr>
              <a:t>Marijke Schekkerman</a:t>
            </a:r>
          </a:p>
          <a:p>
            <a:pPr marL="0" marR="0" lvl="0" indent="0" algn="r" defTabSz="914400" rtl="0" eaLnBrk="0" fontAlgn="base" latinLnBrk="0" hangingPunct="0">
              <a:lnSpc>
                <a:spcPts val="1000"/>
              </a:lnSpc>
              <a:spcBef>
                <a:spcPct val="0"/>
              </a:spcBef>
              <a:spcAft>
                <a:spcPts val="300"/>
              </a:spcAft>
              <a:buClrTx/>
              <a:buSzTx/>
              <a:buFontTx/>
              <a:buNone/>
              <a:tabLst/>
            </a:pPr>
            <a:r>
              <a:rPr kumimoji="0" lang="nl-NL" altLang="nl-NL" sz="1100" b="0" i="0" u="none" strike="noStrike" cap="none" normalizeH="0" baseline="0" dirty="0">
                <a:ln>
                  <a:noFill/>
                </a:ln>
                <a:solidFill>
                  <a:schemeClr val="tx1"/>
                </a:solidFill>
                <a:effectLst/>
                <a:latin typeface="Calibri" panose="020F0502020204030204" pitchFamily="34" charset="0"/>
              </a:rPr>
              <a:t>Specialist in </a:t>
            </a:r>
            <a:r>
              <a:rPr kumimoji="0" lang="nl-NL" altLang="nl-NL" sz="1100" b="0" i="0" u="none" strike="noStrike" cap="none" normalizeH="0" baseline="0" dirty="0" err="1">
                <a:ln>
                  <a:noFill/>
                </a:ln>
                <a:solidFill>
                  <a:schemeClr val="tx1"/>
                </a:solidFill>
                <a:effectLst/>
                <a:latin typeface="Calibri" panose="020F0502020204030204" pitchFamily="34" charset="0"/>
              </a:rPr>
              <a:t>Gifted</a:t>
            </a:r>
            <a:r>
              <a:rPr kumimoji="0" lang="nl-NL" altLang="nl-NL" sz="1100" b="0" i="0" u="none" strike="noStrike" cap="none" normalizeH="0" baseline="0" dirty="0">
                <a:ln>
                  <a:noFill/>
                </a:ln>
                <a:solidFill>
                  <a:schemeClr val="tx1"/>
                </a:solidFill>
                <a:effectLst/>
                <a:latin typeface="Calibri" panose="020F0502020204030204" pitchFamily="34" charset="0"/>
              </a:rPr>
              <a:t> </a:t>
            </a:r>
            <a:r>
              <a:rPr kumimoji="0" lang="nl-NL" altLang="nl-NL" sz="1100" b="0" i="0" u="none" strike="noStrike" cap="none" normalizeH="0" baseline="0" dirty="0" err="1">
                <a:ln>
                  <a:noFill/>
                </a:ln>
                <a:solidFill>
                  <a:schemeClr val="tx1"/>
                </a:solidFill>
                <a:effectLst/>
                <a:latin typeface="Calibri" panose="020F0502020204030204" pitchFamily="34" charset="0"/>
              </a:rPr>
              <a:t>Education</a:t>
            </a:r>
            <a:endParaRPr kumimoji="0" lang="nl-NL" altLang="nl-NL" sz="1100" b="0" i="0" u="none" strike="noStrike" cap="none" normalizeH="0" baseline="0" dirty="0">
              <a:ln>
                <a:noFill/>
              </a:ln>
              <a:solidFill>
                <a:schemeClr val="tx1"/>
              </a:solidFill>
              <a:effectLst/>
              <a:latin typeface="Calibri" panose="020F0502020204030204" pitchFamily="34" charset="0"/>
            </a:endParaRPr>
          </a:p>
          <a:p>
            <a:pPr marL="0" marR="0" lvl="0" indent="0" algn="r" defTabSz="914400" rtl="0" eaLnBrk="0" fontAlgn="base" latinLnBrk="0" hangingPunct="0">
              <a:lnSpc>
                <a:spcPts val="1000"/>
              </a:lnSpc>
              <a:spcBef>
                <a:spcPct val="0"/>
              </a:spcBef>
              <a:spcAft>
                <a:spcPts val="300"/>
              </a:spcAft>
              <a:buClrTx/>
              <a:buSzTx/>
              <a:buFontTx/>
              <a:buNone/>
              <a:tabLst/>
            </a:pPr>
            <a:r>
              <a:rPr lang="nl-NL" altLang="nl-NL" sz="1100" dirty="0">
                <a:latin typeface="Calibri" panose="020F0502020204030204" pitchFamily="34" charset="0"/>
              </a:rPr>
              <a:t>Debegaafdenwijzer@upcmail.nl</a:t>
            </a:r>
            <a:endParaRPr kumimoji="0" lang="nl-NL" altLang="nl-NL" sz="1100" b="0" i="0" u="none" strike="noStrike" cap="none" normalizeH="0" baseline="0" dirty="0">
              <a:ln>
                <a:noFill/>
              </a:ln>
              <a:solidFill>
                <a:schemeClr val="tx1"/>
              </a:solidFill>
              <a:effectLst/>
              <a:latin typeface="Times New Roman" panose="02020603050405020304" pitchFamily="18" charset="0"/>
            </a:endParaRPr>
          </a:p>
          <a:p>
            <a:pPr marL="0" marR="0" lvl="0" indent="0" algn="r" defTabSz="914400" rtl="0" eaLnBrk="0" fontAlgn="base" latinLnBrk="0" hangingPunct="0">
              <a:lnSpc>
                <a:spcPts val="1000"/>
              </a:lnSpc>
              <a:spcBef>
                <a:spcPct val="0"/>
              </a:spcBef>
              <a:spcAft>
                <a:spcPts val="300"/>
              </a:spcAft>
              <a:buClrTx/>
              <a:buSzTx/>
              <a:buFontTx/>
              <a:buNone/>
              <a:tabLst/>
            </a:pPr>
            <a:r>
              <a:rPr kumimoji="0" lang="nl-NL" altLang="nl-NL" sz="1100" b="0" i="0" u="none" strike="noStrike" cap="none" normalizeH="0" baseline="0" dirty="0">
                <a:ln>
                  <a:noFill/>
                </a:ln>
                <a:solidFill>
                  <a:schemeClr val="tx1"/>
                </a:solidFill>
                <a:effectLst/>
                <a:latin typeface="Calibri" panose="020F0502020204030204" pitchFamily="34" charset="0"/>
                <a:hlinkClick r:id="rId2"/>
              </a:rPr>
              <a:t>www.debegaafdenwijzer.nl</a:t>
            </a:r>
            <a:r>
              <a:rPr kumimoji="0" lang="nl-NL" altLang="nl-NL" sz="1100" b="0" i="0" u="none" strike="noStrike" cap="none" normalizeH="0" baseline="0" dirty="0">
                <a:ln>
                  <a:noFill/>
                </a:ln>
                <a:solidFill>
                  <a:schemeClr val="tx1"/>
                </a:solidFill>
                <a:effectLst/>
                <a:latin typeface="Calibri" panose="020F0502020204030204" pitchFamily="34" charset="0"/>
              </a:rPr>
              <a:t> </a:t>
            </a:r>
          </a:p>
          <a:p>
            <a:pPr marL="0" marR="0" lvl="0" indent="0" algn="r" defTabSz="914400" rtl="0" eaLnBrk="0" fontAlgn="base" latinLnBrk="0" hangingPunct="0">
              <a:lnSpc>
                <a:spcPct val="100000"/>
              </a:lnSpc>
              <a:spcBef>
                <a:spcPct val="0"/>
              </a:spcBef>
              <a:spcAft>
                <a:spcPts val="300"/>
              </a:spcAft>
              <a:buClrTx/>
              <a:buSzTx/>
              <a:buFontTx/>
              <a:buNone/>
              <a:tabLst/>
            </a:pPr>
            <a:endParaRPr kumimoji="0" lang="nl-NL" altLang="nl-NL"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9" name="Afbeelding 8"/>
          <p:cNvPicPr/>
          <p:nvPr/>
        </p:nvPicPr>
        <p:blipFill>
          <a:blip r:embed="rId3" cstate="print">
            <a:extLst>
              <a:ext uri="{28A0092B-C50C-407E-A947-70E740481C1C}">
                <a14:useLocalDpi xmlns:a14="http://schemas.microsoft.com/office/drawing/2010/main" val="0"/>
              </a:ext>
            </a:extLst>
          </a:blip>
          <a:stretch>
            <a:fillRect/>
          </a:stretch>
        </p:blipFill>
        <p:spPr>
          <a:xfrm>
            <a:off x="6828916" y="4923349"/>
            <a:ext cx="1887989" cy="707246"/>
          </a:xfrm>
          <a:prstGeom prst="rect">
            <a:avLst/>
          </a:prstGeom>
          <a:ln>
            <a:solidFill>
              <a:schemeClr val="bg1"/>
            </a:solidFill>
          </a:ln>
        </p:spPr>
      </p:pic>
      <p:pic>
        <p:nvPicPr>
          <p:cNvPr id="1028" name="Picture 4" descr="b2d5f898c3cca4c807e5127727c9913d">
            <a:extLst>
              <a:ext uri="{FF2B5EF4-FFF2-40B4-BE49-F238E27FC236}">
                <a16:creationId xmlns:a16="http://schemas.microsoft.com/office/drawing/2014/main" id="{92BF583B-F444-4B8D-9C9B-D1F643450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48" y="1847786"/>
            <a:ext cx="8352928" cy="2691499"/>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A5EF89A4-9A0D-4A20-A3E0-C2AEECADAC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5925" y="5337344"/>
            <a:ext cx="2124075" cy="952500"/>
          </a:xfrm>
          <a:prstGeom prst="rect">
            <a:avLst/>
          </a:prstGeom>
        </p:spPr>
      </p:pic>
      <p:pic>
        <p:nvPicPr>
          <p:cNvPr id="11" name="Picture 2">
            <a:extLst>
              <a:ext uri="{FF2B5EF4-FFF2-40B4-BE49-F238E27FC236}">
                <a16:creationId xmlns:a16="http://schemas.microsoft.com/office/drawing/2014/main" id="{7D2E892B-FBD9-4762-A4BC-3EB8FFA6A2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333" r="32086" b="8333"/>
          <a:stretch/>
        </p:blipFill>
        <p:spPr bwMode="auto">
          <a:xfrm>
            <a:off x="467543" y="4996244"/>
            <a:ext cx="2664297" cy="1385084"/>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533948" y="90967"/>
            <a:ext cx="8520600" cy="733500"/>
          </a:xfrm>
          <a:prstGeom prst="rect">
            <a:avLst/>
          </a:prstGeom>
        </p:spPr>
        <p:txBody>
          <a:bodyPr spcFirstLastPara="1" vert="horz" wrap="square" lIns="91425" tIns="91425" rIns="91425" bIns="91425" rtlCol="0" anchor="b" anchorCtr="0">
            <a:noAutofit/>
          </a:bodyPr>
          <a:lstStyle/>
          <a:p>
            <a:r>
              <a:rPr lang="nl" sz="2700" b="1" dirty="0"/>
              <a:t>Zijnsluik Tessa Kieboom - denkkracht en zijnskenmerken</a:t>
            </a:r>
            <a:endParaRPr sz="2700" b="1" dirty="0"/>
          </a:p>
        </p:txBody>
      </p:sp>
      <p:pic>
        <p:nvPicPr>
          <p:cNvPr id="1026" name="Picture 2" descr="Tessa Kieboom Danielle Verheye">
            <a:extLst>
              <a:ext uri="{FF2B5EF4-FFF2-40B4-BE49-F238E27FC236}">
                <a16:creationId xmlns:a16="http://schemas.microsoft.com/office/drawing/2014/main" id="{0A35AA1A-32F5-46DF-9664-37AEFECE1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36913"/>
            <a:ext cx="4310433" cy="396044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descr="Zijnsluik 1.png">
            <a:extLst>
              <a:ext uri="{FF2B5EF4-FFF2-40B4-BE49-F238E27FC236}">
                <a16:creationId xmlns:a16="http://schemas.microsoft.com/office/drawing/2014/main" id="{B3FF01F7-E3A0-43A3-8599-7BF1CC4290AE}"/>
              </a:ext>
            </a:extLst>
          </p:cNvPr>
          <p:cNvPicPr>
            <a:picLocks noChangeAspect="1"/>
          </p:cNvPicPr>
          <p:nvPr/>
        </p:nvPicPr>
        <p:blipFill>
          <a:blip r:embed="rId4" cstate="print"/>
          <a:stretch>
            <a:fillRect/>
          </a:stretch>
        </p:blipFill>
        <p:spPr>
          <a:xfrm>
            <a:off x="4504958" y="1654026"/>
            <a:ext cx="4549590" cy="453841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8"/>
          <p:cNvGrpSpPr>
            <a:grpSpLocks noChangeAspect="1"/>
          </p:cNvGrpSpPr>
          <p:nvPr/>
        </p:nvGrpSpPr>
        <p:grpSpPr>
          <a:xfrm>
            <a:off x="3113839" y="2186862"/>
            <a:ext cx="4270565" cy="3402378"/>
            <a:chOff x="-327608" y="-277114"/>
            <a:chExt cx="7995952" cy="6370410"/>
          </a:xfrm>
          <a:solidFill>
            <a:srgbClr val="FFC000"/>
          </a:solidFill>
        </p:grpSpPr>
        <p:sp>
          <p:nvSpPr>
            <p:cNvPr id="5" name="Ovaal 4"/>
            <p:cNvSpPr/>
            <p:nvPr/>
          </p:nvSpPr>
          <p:spPr>
            <a:xfrm>
              <a:off x="3347864" y="3573016"/>
              <a:ext cx="4320480" cy="25202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2">
                    <a:lumMod val="50000"/>
                  </a:schemeClr>
                </a:solidFill>
              </a:endParaRPr>
            </a:p>
          </p:txBody>
        </p:sp>
        <p:sp>
          <p:nvSpPr>
            <p:cNvPr id="4" name="Ovaal 3"/>
            <p:cNvSpPr/>
            <p:nvPr/>
          </p:nvSpPr>
          <p:spPr>
            <a:xfrm>
              <a:off x="-327608" y="-277114"/>
              <a:ext cx="7923945" cy="62263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nl-NL" b="1" dirty="0" err="1"/>
                <a:t>Ontwikkelings-voorsprong</a:t>
              </a:r>
              <a:endParaRPr lang="nl-NL" b="1" dirty="0">
                <a:solidFill>
                  <a:srgbClr val="FFFF00"/>
                </a:solidFill>
              </a:endParaRPr>
            </a:p>
          </p:txBody>
        </p:sp>
      </p:grpSp>
      <p:pic>
        <p:nvPicPr>
          <p:cNvPr id="8" name="Picture 3"/>
          <p:cNvPicPr>
            <a:picLocks noChangeAspect="1" noChangeArrowheads="1"/>
          </p:cNvPicPr>
          <p:nvPr/>
        </p:nvPicPr>
        <p:blipFill>
          <a:blip r:embed="rId3" cstate="print"/>
          <a:srcRect t="15000" r="5000"/>
          <a:stretch>
            <a:fillRect/>
          </a:stretch>
        </p:blipFill>
        <p:spPr bwMode="auto">
          <a:xfrm>
            <a:off x="1348723" y="1646803"/>
            <a:ext cx="1333067" cy="1798483"/>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srcRect/>
          <a:stretch>
            <a:fillRect/>
          </a:stretch>
        </p:blipFill>
        <p:spPr bwMode="auto">
          <a:xfrm>
            <a:off x="1143000" y="5020185"/>
            <a:ext cx="1788260" cy="1350150"/>
          </a:xfrm>
          <a:prstGeom prst="rect">
            <a:avLst/>
          </a:prstGeom>
          <a:noFill/>
          <a:ln w="9525">
            <a:noFill/>
            <a:miter lim="800000"/>
            <a:headEnd/>
            <a:tailEnd/>
          </a:ln>
          <a:effectLst/>
        </p:spPr>
      </p:pic>
      <p:sp>
        <p:nvSpPr>
          <p:cNvPr id="11" name="Tekstvak 10"/>
          <p:cNvSpPr txBox="1"/>
          <p:nvPr/>
        </p:nvSpPr>
        <p:spPr>
          <a:xfrm>
            <a:off x="2789802" y="1646803"/>
            <a:ext cx="5211198" cy="403957"/>
          </a:xfrm>
          <a:prstGeom prst="rect">
            <a:avLst/>
          </a:prstGeom>
          <a:noFill/>
        </p:spPr>
        <p:txBody>
          <a:bodyPr wrap="square" rtlCol="0">
            <a:spAutoFit/>
          </a:bodyPr>
          <a:lstStyle/>
          <a:p>
            <a:endParaRPr lang="nl-NL" sz="2025" b="1" dirty="0"/>
          </a:p>
        </p:txBody>
      </p:sp>
      <p:sp>
        <p:nvSpPr>
          <p:cNvPr id="10" name="Rectangle 12"/>
          <p:cNvSpPr txBox="1">
            <a:spLocks noChangeArrowheads="1"/>
          </p:cNvSpPr>
          <p:nvPr/>
        </p:nvSpPr>
        <p:spPr bwMode="auto">
          <a:xfrm>
            <a:off x="827584" y="3428999"/>
            <a:ext cx="2286254" cy="1514267"/>
          </a:xfrm>
          <a:prstGeom prst="rect">
            <a:avLst/>
          </a:prstGeom>
          <a:solidFill>
            <a:srgbClr val="FFFFFF">
              <a:alpha val="60000"/>
            </a:srgbClr>
          </a:solidFill>
          <a:ln w="9525">
            <a:noFill/>
            <a:miter lim="800000"/>
            <a:headEnd/>
            <a:tailEnd/>
          </a:ln>
        </p:spPr>
        <p:txBody>
          <a:bodyPr vert="horz" wrap="square" lIns="68580" tIns="34290" rIns="68580" bIns="34290" numCol="1" anchor="t" anchorCtr="0" compatLnSpc="1">
            <a:prstTxWarp prst="textNoShape">
              <a:avLst/>
            </a:prstTxWarp>
          </a:bodyPr>
          <a:lstStyle/>
          <a:p>
            <a:pPr marL="142875" indent="-142875" algn="ctr">
              <a:spcBef>
                <a:spcPct val="20000"/>
              </a:spcBef>
              <a:defRPr/>
            </a:pPr>
            <a:r>
              <a:rPr lang="nl-NL" sz="2400" kern="0" dirty="0"/>
              <a:t>Mismatch met school en andere leerlingen?</a:t>
            </a:r>
            <a:endParaRPr lang="en-US" sz="2400" kern="0" dirty="0"/>
          </a:p>
        </p:txBody>
      </p:sp>
      <p:sp>
        <p:nvSpPr>
          <p:cNvPr id="12" name="Rectangle 13"/>
          <p:cNvSpPr txBox="1">
            <a:spLocks noChangeArrowheads="1"/>
          </p:cNvSpPr>
          <p:nvPr/>
        </p:nvSpPr>
        <p:spPr bwMode="auto">
          <a:xfrm>
            <a:off x="5274078" y="2593463"/>
            <a:ext cx="1620180" cy="567000"/>
          </a:xfrm>
          <a:prstGeom prst="rect">
            <a:avLst/>
          </a:prstGeom>
          <a:solidFill>
            <a:srgbClr val="FFFFFF">
              <a:alpha val="60000"/>
            </a:srgbClr>
          </a:solidFill>
          <a:ln w="9525">
            <a:noFill/>
            <a:miter lim="800000"/>
            <a:headEnd/>
            <a:tailEnd/>
          </a:ln>
        </p:spPr>
        <p:txBody>
          <a:bodyPr vert="horz" wrap="square" lIns="68580" tIns="34290" rIns="68580" bIns="34290" numCol="1" anchor="t" anchorCtr="0" compatLnSpc="1">
            <a:prstTxWarp prst="textNoShape">
              <a:avLst/>
            </a:prstTxWarp>
          </a:bodyPr>
          <a:lstStyle/>
          <a:p>
            <a:pPr marL="142875" indent="-142875">
              <a:spcBef>
                <a:spcPct val="20000"/>
              </a:spcBef>
              <a:defRPr/>
            </a:pPr>
            <a:r>
              <a:rPr lang="nl-NL" sz="1200" kern="0" dirty="0">
                <a:solidFill>
                  <a:schemeClr val="bg1"/>
                </a:solidFill>
              </a:rPr>
              <a:t>	</a:t>
            </a:r>
            <a:r>
              <a:rPr lang="nl-NL" sz="1500" kern="0" dirty="0">
                <a:solidFill>
                  <a:schemeClr val="accent2"/>
                </a:solidFill>
              </a:rPr>
              <a:t>Geen  interventie</a:t>
            </a:r>
            <a:endParaRPr lang="en-US" sz="1500" kern="0" dirty="0">
              <a:solidFill>
                <a:schemeClr val="accent2"/>
              </a:solidFill>
            </a:endParaRPr>
          </a:p>
        </p:txBody>
      </p:sp>
      <p:sp>
        <p:nvSpPr>
          <p:cNvPr id="13" name="Text Box 15"/>
          <p:cNvSpPr txBox="1">
            <a:spLocks noChangeArrowheads="1"/>
          </p:cNvSpPr>
          <p:nvPr/>
        </p:nvSpPr>
        <p:spPr bwMode="auto">
          <a:xfrm>
            <a:off x="3437874" y="2726922"/>
            <a:ext cx="1431000" cy="323165"/>
          </a:xfrm>
          <a:prstGeom prst="rect">
            <a:avLst/>
          </a:prstGeom>
          <a:solidFill>
            <a:srgbClr val="FFFFFF">
              <a:alpha val="60000"/>
            </a:srgbClr>
          </a:solidFill>
          <a:ln w="9525">
            <a:noFill/>
            <a:miter lim="800000"/>
            <a:headEnd/>
            <a:tailEnd/>
          </a:ln>
        </p:spPr>
        <p:txBody>
          <a:bodyPr wrap="square">
            <a:spAutoFit/>
          </a:bodyPr>
          <a:lstStyle/>
          <a:p>
            <a:pPr>
              <a:spcBef>
                <a:spcPct val="50000"/>
              </a:spcBef>
            </a:pPr>
            <a:r>
              <a:rPr lang="nl-NL" sz="1500" dirty="0">
                <a:solidFill>
                  <a:schemeClr val="accent2"/>
                </a:solidFill>
              </a:rPr>
              <a:t>Aanpassing</a:t>
            </a:r>
            <a:endParaRPr lang="en-US" sz="1500" dirty="0">
              <a:solidFill>
                <a:schemeClr val="accent2"/>
              </a:solidFill>
            </a:endParaRPr>
          </a:p>
        </p:txBody>
      </p:sp>
      <p:sp>
        <p:nvSpPr>
          <p:cNvPr id="14" name="Text Box 17"/>
          <p:cNvSpPr txBox="1">
            <a:spLocks noChangeArrowheads="1"/>
          </p:cNvSpPr>
          <p:nvPr/>
        </p:nvSpPr>
        <p:spPr bwMode="auto">
          <a:xfrm>
            <a:off x="3113838" y="4858603"/>
            <a:ext cx="1431000" cy="323165"/>
          </a:xfrm>
          <a:prstGeom prst="rect">
            <a:avLst/>
          </a:prstGeom>
          <a:solidFill>
            <a:srgbClr val="FFFFFF">
              <a:alpha val="60000"/>
            </a:srgbClr>
          </a:solidFill>
          <a:ln w="9525">
            <a:noFill/>
            <a:miter lim="800000"/>
            <a:headEnd/>
            <a:tailEnd/>
          </a:ln>
        </p:spPr>
        <p:txBody>
          <a:bodyPr wrap="square">
            <a:spAutoFit/>
          </a:bodyPr>
          <a:lstStyle/>
          <a:p>
            <a:pPr>
              <a:spcBef>
                <a:spcPct val="50000"/>
              </a:spcBef>
            </a:pPr>
            <a:r>
              <a:rPr lang="nl-NL" sz="1500" dirty="0">
                <a:solidFill>
                  <a:schemeClr val="accent2"/>
                </a:solidFill>
              </a:rPr>
              <a:t>Rebellie</a:t>
            </a:r>
            <a:endParaRPr lang="en-US" sz="1500" dirty="0">
              <a:solidFill>
                <a:schemeClr val="accent2"/>
              </a:solidFill>
            </a:endParaRPr>
          </a:p>
        </p:txBody>
      </p:sp>
      <p:sp>
        <p:nvSpPr>
          <p:cNvPr id="16" name="Text Box 19"/>
          <p:cNvSpPr txBox="1">
            <a:spLocks noChangeArrowheads="1"/>
          </p:cNvSpPr>
          <p:nvPr/>
        </p:nvSpPr>
        <p:spPr bwMode="auto">
          <a:xfrm>
            <a:off x="6300192" y="3571528"/>
            <a:ext cx="1700808" cy="830997"/>
          </a:xfrm>
          <a:prstGeom prst="rect">
            <a:avLst/>
          </a:prstGeom>
          <a:solidFill>
            <a:srgbClr val="FF0000">
              <a:alpha val="60000"/>
            </a:srgbClr>
          </a:solidFill>
          <a:ln w="9525">
            <a:solidFill>
              <a:srgbClr val="FF0000"/>
            </a:solidFill>
            <a:miter lim="800000"/>
            <a:headEnd/>
            <a:tailEnd/>
          </a:ln>
        </p:spPr>
        <p:txBody>
          <a:bodyPr wrap="square">
            <a:spAutoFit/>
          </a:bodyPr>
          <a:lstStyle/>
          <a:p>
            <a:pPr algn="ctr">
              <a:spcBef>
                <a:spcPct val="50000"/>
              </a:spcBef>
            </a:pPr>
            <a:r>
              <a:rPr lang="nl-NL" sz="2400" dirty="0" err="1">
                <a:solidFill>
                  <a:srgbClr val="FFFFFF"/>
                </a:solidFill>
              </a:rPr>
              <a:t>Onder-presteren</a:t>
            </a:r>
            <a:endParaRPr lang="en-US" sz="2400" dirty="0">
              <a:solidFill>
                <a:srgbClr val="FFFFFF"/>
              </a:solidFill>
            </a:endParaRPr>
          </a:p>
        </p:txBody>
      </p:sp>
      <p:cxnSp>
        <p:nvCxnSpPr>
          <p:cNvPr id="24" name="Rechte verbindingslijn met pijl 23"/>
          <p:cNvCxnSpPr>
            <a:cxnSpLocks/>
            <a:stCxn id="10" idx="3"/>
            <a:endCxn id="13" idx="2"/>
          </p:cNvCxnSpPr>
          <p:nvPr/>
        </p:nvCxnSpPr>
        <p:spPr bwMode="auto">
          <a:xfrm flipV="1">
            <a:off x="3113838" y="3050087"/>
            <a:ext cx="1039536" cy="113604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Rechte verbindingslijn met pijl 25"/>
          <p:cNvCxnSpPr>
            <a:cxnSpLocks/>
            <a:stCxn id="10" idx="3"/>
            <a:endCxn id="14" idx="0"/>
          </p:cNvCxnSpPr>
          <p:nvPr/>
        </p:nvCxnSpPr>
        <p:spPr bwMode="auto">
          <a:xfrm>
            <a:off x="3113838" y="4186133"/>
            <a:ext cx="715500" cy="67247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Rectangle 13"/>
          <p:cNvSpPr txBox="1">
            <a:spLocks noChangeArrowheads="1"/>
          </p:cNvSpPr>
          <p:nvPr/>
        </p:nvSpPr>
        <p:spPr bwMode="auto">
          <a:xfrm>
            <a:off x="5220072" y="4725144"/>
            <a:ext cx="1620180" cy="567000"/>
          </a:xfrm>
          <a:prstGeom prst="rect">
            <a:avLst/>
          </a:prstGeom>
          <a:solidFill>
            <a:srgbClr val="FFFFFF">
              <a:alpha val="60000"/>
            </a:srgbClr>
          </a:solidFill>
          <a:ln w="9525">
            <a:noFill/>
            <a:miter lim="800000"/>
            <a:headEnd/>
            <a:tailEnd/>
          </a:ln>
        </p:spPr>
        <p:txBody>
          <a:bodyPr vert="horz" wrap="square" lIns="68580" tIns="34290" rIns="68580" bIns="34290" numCol="1" anchor="t" anchorCtr="0" compatLnSpc="1">
            <a:prstTxWarp prst="textNoShape">
              <a:avLst/>
            </a:prstTxWarp>
          </a:bodyPr>
          <a:lstStyle/>
          <a:p>
            <a:pPr marL="142875" indent="-142875">
              <a:spcBef>
                <a:spcPct val="20000"/>
              </a:spcBef>
              <a:defRPr/>
            </a:pPr>
            <a:r>
              <a:rPr lang="nl-NL" sz="1200" kern="0" dirty="0">
                <a:solidFill>
                  <a:schemeClr val="bg1"/>
                </a:solidFill>
              </a:rPr>
              <a:t>	</a:t>
            </a:r>
            <a:r>
              <a:rPr lang="nl-NL" sz="1500" kern="0" dirty="0">
                <a:solidFill>
                  <a:schemeClr val="accent2"/>
                </a:solidFill>
              </a:rPr>
              <a:t>Inadequate interventie</a:t>
            </a:r>
            <a:endParaRPr lang="en-US" sz="1500" kern="0" dirty="0">
              <a:solidFill>
                <a:schemeClr val="accent2"/>
              </a:solidFill>
            </a:endParaRPr>
          </a:p>
        </p:txBody>
      </p:sp>
      <p:sp>
        <p:nvSpPr>
          <p:cNvPr id="47" name="Titel 46"/>
          <p:cNvSpPr>
            <a:spLocks noGrp="1"/>
          </p:cNvSpPr>
          <p:nvPr>
            <p:ph type="title"/>
          </p:nvPr>
        </p:nvSpPr>
        <p:spPr>
          <a:xfrm>
            <a:off x="1348723" y="280586"/>
            <a:ext cx="7543757" cy="1351861"/>
          </a:xfrm>
        </p:spPr>
        <p:txBody>
          <a:bodyPr>
            <a:normAutofit fontScale="90000"/>
          </a:bodyPr>
          <a:lstStyle/>
          <a:p>
            <a:r>
              <a:rPr lang="nl-NL" dirty="0">
                <a:latin typeface="+mn-lt"/>
              </a:rPr>
              <a:t>Kleuters met een ontwikkelingsvoorsprong:</a:t>
            </a:r>
            <a:br>
              <a:rPr lang="nl-NL" dirty="0">
                <a:latin typeface="+mn-lt"/>
              </a:rPr>
            </a:br>
            <a:r>
              <a:rPr lang="nl-NL" sz="4400" dirty="0"/>
              <a:t>Daag ze uit: </a:t>
            </a:r>
            <a:r>
              <a:rPr lang="nl-NL" b="1" dirty="0"/>
              <a:t>voorkom onderpresteren !!</a:t>
            </a:r>
            <a:br>
              <a:rPr lang="nl-NL" sz="4400" b="1" dirty="0"/>
            </a:br>
            <a:endParaRPr lang="nl-NL" dirty="0">
              <a:latin typeface="+mn-lt"/>
            </a:endParaRPr>
          </a:p>
        </p:txBody>
      </p:sp>
      <p:cxnSp>
        <p:nvCxnSpPr>
          <p:cNvPr id="63" name="Rechte verbindingslijn met pijl 62"/>
          <p:cNvCxnSpPr/>
          <p:nvPr/>
        </p:nvCxnSpPr>
        <p:spPr bwMode="auto">
          <a:xfrm>
            <a:off x="4868874" y="2876963"/>
            <a:ext cx="405204"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 name="Rechte verbindingslijn met pijl 64"/>
          <p:cNvCxnSpPr/>
          <p:nvPr/>
        </p:nvCxnSpPr>
        <p:spPr bwMode="auto">
          <a:xfrm>
            <a:off x="4544838" y="5008644"/>
            <a:ext cx="675234"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9" name="Rechte verbindingslijn met pijl 68"/>
          <p:cNvCxnSpPr>
            <a:stCxn id="12" idx="2"/>
            <a:endCxn id="16" idx="0"/>
          </p:cNvCxnSpPr>
          <p:nvPr/>
        </p:nvCxnSpPr>
        <p:spPr bwMode="auto">
          <a:xfrm>
            <a:off x="6084168" y="3160463"/>
            <a:ext cx="1066428" cy="41106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 name="Rechte verbindingslijn met pijl 70"/>
          <p:cNvCxnSpPr>
            <a:stCxn id="46" idx="0"/>
            <a:endCxn id="16" idx="2"/>
          </p:cNvCxnSpPr>
          <p:nvPr/>
        </p:nvCxnSpPr>
        <p:spPr bwMode="auto">
          <a:xfrm flipV="1">
            <a:off x="6030162" y="4402525"/>
            <a:ext cx="1120434" cy="322619"/>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 name="Rechthoek 20"/>
          <p:cNvSpPr/>
          <p:nvPr/>
        </p:nvSpPr>
        <p:spPr>
          <a:xfrm>
            <a:off x="1216884" y="6384691"/>
            <a:ext cx="5454606" cy="253916"/>
          </a:xfrm>
          <a:prstGeom prst="rect">
            <a:avLst/>
          </a:prstGeom>
        </p:spPr>
        <p:txBody>
          <a:bodyPr wrap="square">
            <a:spAutoFit/>
          </a:bodyPr>
          <a:lstStyle/>
          <a:p>
            <a:r>
              <a:rPr lang="nl-NL" sz="1050" i="1" dirty="0">
                <a:solidFill>
                  <a:schemeClr val="bg2">
                    <a:lumMod val="50000"/>
                  </a:schemeClr>
                </a:solidFill>
              </a:rPr>
              <a:t>Bron: CBO</a:t>
            </a:r>
          </a:p>
        </p:txBody>
      </p:sp>
    </p:spTree>
    <p:extLst>
      <p:ext uri="{BB962C8B-B14F-4D97-AF65-F5344CB8AC3E}">
        <p14:creationId xmlns:p14="http://schemas.microsoft.com/office/powerpoint/2010/main" val="2250308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p:cNvSpPr/>
          <p:nvPr/>
        </p:nvSpPr>
        <p:spPr>
          <a:xfrm>
            <a:off x="251520" y="1340768"/>
            <a:ext cx="6912768" cy="460851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3200" dirty="0"/>
              <a:t>Excellent: </a:t>
            </a:r>
            <a:br>
              <a:rPr lang="nl-NL" sz="3200" dirty="0"/>
            </a:br>
            <a:r>
              <a:rPr lang="nl-NL" sz="3200" b="1" dirty="0">
                <a:solidFill>
                  <a:srgbClr val="FFFF00"/>
                </a:solidFill>
              </a:rPr>
              <a:t>20% </a:t>
            </a:r>
            <a:r>
              <a:rPr lang="nl-NL" sz="3200" dirty="0">
                <a:solidFill>
                  <a:srgbClr val="FFFF00"/>
                </a:solidFill>
              </a:rPr>
              <a:t>(</a:t>
            </a:r>
            <a:r>
              <a:rPr lang="nl-NL" sz="3200" i="1" dirty="0">
                <a:solidFill>
                  <a:srgbClr val="FFFF00"/>
                </a:solidFill>
              </a:rPr>
              <a:t>in potentie</a:t>
            </a:r>
            <a:r>
              <a:rPr lang="nl-NL" sz="3200" dirty="0">
                <a:solidFill>
                  <a:srgbClr val="FFFF00"/>
                </a:solidFill>
              </a:rPr>
              <a:t>) best presterende leerlingen</a:t>
            </a:r>
          </a:p>
        </p:txBody>
      </p:sp>
      <p:sp>
        <p:nvSpPr>
          <p:cNvPr id="6" name="Titel 1"/>
          <p:cNvSpPr txBox="1">
            <a:spLocks/>
          </p:cNvSpPr>
          <p:nvPr/>
        </p:nvSpPr>
        <p:spPr>
          <a:xfrm>
            <a:off x="104955" y="308459"/>
            <a:ext cx="8238430" cy="72008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4400" b="1" i="0" u="none" strike="noStrike" kern="0" cap="none" spc="0" normalizeH="0" baseline="0" noProof="0" dirty="0">
                <a:ln>
                  <a:noFill/>
                </a:ln>
                <a:effectLst/>
                <a:uLnTx/>
                <a:uFillTx/>
                <a:latin typeface="+mj-lt"/>
                <a:ea typeface="+mj-ea"/>
                <a:cs typeface="+mj-cs"/>
              </a:rPr>
              <a:t>Excellent en Hoogbegaafd </a:t>
            </a:r>
            <a:br>
              <a:rPr kumimoji="0" lang="nl-NL" sz="4400" b="1" i="0" u="none" strike="noStrike" kern="0" cap="none" spc="0" normalizeH="0" baseline="0" noProof="0" dirty="0">
                <a:ln>
                  <a:noFill/>
                </a:ln>
                <a:solidFill>
                  <a:srgbClr val="632182"/>
                </a:solidFill>
                <a:effectLst/>
                <a:uLnTx/>
                <a:uFillTx/>
                <a:latin typeface="+mj-lt"/>
                <a:ea typeface="+mj-ea"/>
                <a:cs typeface="+mj-cs"/>
              </a:rPr>
            </a:br>
            <a:endParaRPr kumimoji="0" lang="nl-NL" sz="4400" b="0" i="0" u="none" strike="noStrike" kern="0" cap="none" spc="0" normalizeH="0" baseline="0" noProof="0" dirty="0">
              <a:ln>
                <a:noFill/>
              </a:ln>
              <a:solidFill>
                <a:srgbClr val="632182"/>
              </a:solidFill>
              <a:effectLst/>
              <a:uLnTx/>
              <a:uFillTx/>
              <a:latin typeface="+mj-lt"/>
              <a:ea typeface="+mj-ea"/>
              <a:cs typeface="+mj-cs"/>
            </a:endParaRPr>
          </a:p>
        </p:txBody>
      </p:sp>
      <p:pic>
        <p:nvPicPr>
          <p:cNvPr id="8" name="Picture 4"/>
          <p:cNvPicPr>
            <a:picLocks noChangeAspect="1" noChangeArrowheads="1"/>
          </p:cNvPicPr>
          <p:nvPr/>
        </p:nvPicPr>
        <p:blipFill>
          <a:blip r:embed="rId3" cstate="print"/>
          <a:srcRect/>
          <a:stretch>
            <a:fillRect/>
          </a:stretch>
        </p:blipFill>
        <p:spPr bwMode="auto">
          <a:xfrm>
            <a:off x="7607828" y="3789040"/>
            <a:ext cx="1536171" cy="2304256"/>
          </a:xfrm>
          <a:prstGeom prst="rect">
            <a:avLst/>
          </a:prstGeom>
          <a:noFill/>
          <a:ln w="9525">
            <a:noFill/>
            <a:miter lim="800000"/>
            <a:headEnd/>
            <a:tailEnd/>
          </a:ln>
          <a:effectLst/>
        </p:spPr>
      </p:pic>
      <p:sp>
        <p:nvSpPr>
          <p:cNvPr id="9" name="Wolkvormige toelichting 8"/>
          <p:cNvSpPr/>
          <p:nvPr/>
        </p:nvSpPr>
        <p:spPr bwMode="auto">
          <a:xfrm>
            <a:off x="6012160" y="332656"/>
            <a:ext cx="3131840" cy="1944216"/>
          </a:xfrm>
          <a:prstGeom prst="cloudCallout">
            <a:avLst>
              <a:gd name="adj1" fmla="val 30266"/>
              <a:gd name="adj2" fmla="val 133570"/>
            </a:avLst>
          </a:prstGeom>
          <a:solidFill>
            <a:schemeClr val="bg1">
              <a:lumMod val="85000"/>
            </a:schemeClr>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rgbClr val="000000"/>
                </a:solidFill>
                <a:effectLst/>
                <a:latin typeface="+mn-lt"/>
                <a:ea typeface="ＭＳ Ｐゴシック" charset="0"/>
                <a:cs typeface="ＭＳ Ｐゴシック" charset="0"/>
              </a:rPr>
              <a:t>Hoe zie ik ze ??</a:t>
            </a:r>
          </a:p>
        </p:txBody>
      </p:sp>
      <p:sp>
        <p:nvSpPr>
          <p:cNvPr id="7" name="Rechthoek 6"/>
          <p:cNvSpPr/>
          <p:nvPr/>
        </p:nvSpPr>
        <p:spPr>
          <a:xfrm>
            <a:off x="0" y="6550223"/>
            <a:ext cx="7272808" cy="307777"/>
          </a:xfrm>
          <a:prstGeom prst="rect">
            <a:avLst/>
          </a:prstGeom>
        </p:spPr>
        <p:txBody>
          <a:bodyPr wrap="square">
            <a:spAutoFit/>
          </a:bodyPr>
          <a:lstStyle/>
          <a:p>
            <a:r>
              <a:rPr lang="nl-NL" sz="1400" i="1" dirty="0">
                <a:solidFill>
                  <a:schemeClr val="bg2">
                    <a:lumMod val="50000"/>
                  </a:schemeClr>
                </a:solidFill>
                <a:latin typeface="+mn-lt"/>
              </a:rPr>
              <a:t>Schema: Surplus, expertisecentrum begaafdheid van </a:t>
            </a:r>
            <a:r>
              <a:rPr lang="nl-NL" sz="1400" i="1" dirty="0" err="1">
                <a:solidFill>
                  <a:schemeClr val="bg2">
                    <a:lumMod val="50000"/>
                  </a:schemeClr>
                </a:solidFill>
                <a:latin typeface="+mn-lt"/>
              </a:rPr>
              <a:t>OnderwijsAdvies</a:t>
            </a:r>
            <a:endParaRPr lang="nl-NL" sz="1400" i="1" dirty="0">
              <a:solidFill>
                <a:schemeClr val="bg2">
                  <a:lumMod val="50000"/>
                </a:schemeClr>
              </a:solidFill>
              <a:latin typeface="+mn-lt"/>
            </a:endParaRPr>
          </a:p>
        </p:txBody>
      </p:sp>
      <p:sp>
        <p:nvSpPr>
          <p:cNvPr id="2" name="Ovaal 1"/>
          <p:cNvSpPr/>
          <p:nvPr/>
        </p:nvSpPr>
        <p:spPr bwMode="auto">
          <a:xfrm>
            <a:off x="1235570" y="4016846"/>
            <a:ext cx="2988961" cy="1848644"/>
          </a:xfrm>
          <a:prstGeom prst="ellipse">
            <a:avLst/>
          </a:prstGeom>
          <a:solidFill>
            <a:schemeClr val="accent6">
              <a:lumMod val="60000"/>
              <a:lumOff val="40000"/>
              <a:alpha val="7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l-NL" sz="2400" b="0" i="0" u="none" strike="noStrike" cap="none" normalizeH="0" baseline="0" dirty="0">
                <a:ln>
                  <a:noFill/>
                </a:ln>
                <a:solidFill>
                  <a:srgbClr val="000000"/>
                </a:solidFill>
                <a:effectLst/>
                <a:latin typeface="Arial" charset="0"/>
                <a:ea typeface="ＭＳ Ｐゴシック" charset="0"/>
                <a:cs typeface="ＭＳ Ｐゴシック" charset="0"/>
              </a:rPr>
              <a:t>Topgroep 5%</a:t>
            </a:r>
          </a:p>
        </p:txBody>
      </p:sp>
      <p:sp>
        <p:nvSpPr>
          <p:cNvPr id="5" name="Ovaal 4"/>
          <p:cNvSpPr/>
          <p:nvPr/>
        </p:nvSpPr>
        <p:spPr>
          <a:xfrm>
            <a:off x="2915816" y="3789040"/>
            <a:ext cx="4320480" cy="2520280"/>
          </a:xfrm>
          <a:prstGeom prst="ellipse">
            <a:avLst/>
          </a:prstGeom>
          <a:solidFill>
            <a:srgbClr val="FFFF00">
              <a:alpha val="76863"/>
            </a:srgbClr>
          </a:solidFill>
          <a:ln>
            <a:solidFill>
              <a:srgbClr val="E13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chemeClr val="accent2">
                    <a:lumMod val="50000"/>
                  </a:schemeClr>
                </a:solidFill>
              </a:rPr>
              <a:t>Hoogbegaafd</a:t>
            </a:r>
          </a:p>
        </p:txBody>
      </p:sp>
    </p:spTree>
    <p:extLst>
      <p:ext uri="{BB962C8B-B14F-4D97-AF65-F5344CB8AC3E}">
        <p14:creationId xmlns:p14="http://schemas.microsoft.com/office/powerpoint/2010/main" val="159662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repeatCount="indefinite" accel="50000" decel="50000" autoRev="1" fill="hold" grpId="1" nodeType="clickEffect">
                                  <p:stCondLst>
                                    <p:cond delay="0"/>
                                  </p:stCondLst>
                                  <p:endCondLst>
                                    <p:cond evt="onNext" delay="0">
                                      <p:tgtEl>
                                        <p:sldTgt/>
                                      </p:tgtEl>
                                    </p:cond>
                                  </p:endCondLst>
                                  <p:childTnLst>
                                    <p:animMotion origin="layout" path="M -4.72222E-6 -1.52566E-7 L 0.08664 0.03675 " pathEditMode="relative" rAng="0" ptsTypes="AA">
                                      <p:cBhvr>
                                        <p:cTn id="6" dur="2000" fill="hold"/>
                                        <p:tgtEl>
                                          <p:spTgt spid="5"/>
                                        </p:tgtEl>
                                        <p:attrNameLst>
                                          <p:attrName>ppt_x</p:attrName>
                                          <p:attrName>ppt_y</p:attrName>
                                        </p:attrNameLst>
                                      </p:cBhvr>
                                      <p:rCtr x="4300" y="1800"/>
                                    </p:animMotion>
                                  </p:childTnLst>
                                </p:cTn>
                              </p:par>
                              <p:par>
                                <p:cTn id="7" presetID="6" presetClass="emph" presetSubtype="0" repeatCount="indefinite" autoRev="1" fill="hold" grpId="0" nodeType="withEffect">
                                  <p:stCondLst>
                                    <p:cond delay="0"/>
                                  </p:stCondLst>
                                  <p:endCondLst>
                                    <p:cond evt="onNext" delay="0">
                                      <p:tgtEl>
                                        <p:sldTgt/>
                                      </p:tgtEl>
                                    </p:cond>
                                  </p:endCondLst>
                                  <p:childTnLst>
                                    <p:animScale>
                                      <p:cBhvr>
                                        <p:cTn id="8" dur="2000" fill="hold"/>
                                        <p:tgtEl>
                                          <p:spTgt spid="5"/>
                                        </p:tgtEl>
                                      </p:cBhvr>
                                      <p:by x="120000" y="12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https://philipvanlonden.files.wordpress.com/2011/07/sociale-innovatie-rood-gro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885" y="1915591"/>
            <a:ext cx="5558444" cy="3517012"/>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1322615" y="1159328"/>
            <a:ext cx="6768193" cy="600164"/>
          </a:xfrm>
          <a:prstGeom prst="rect">
            <a:avLst/>
          </a:prstGeom>
          <a:noFill/>
        </p:spPr>
        <p:txBody>
          <a:bodyPr wrap="square" rtlCol="0">
            <a:spAutoFit/>
          </a:bodyPr>
          <a:lstStyle/>
          <a:p>
            <a:r>
              <a:rPr lang="nl-NL" sz="3300" dirty="0"/>
              <a:t>Hoort bij hoogbegaafdheid of niet ?</a:t>
            </a:r>
          </a:p>
        </p:txBody>
      </p:sp>
    </p:spTree>
    <p:extLst>
      <p:ext uri="{BB962C8B-B14F-4D97-AF65-F5344CB8AC3E}">
        <p14:creationId xmlns:p14="http://schemas.microsoft.com/office/powerpoint/2010/main" val="1917633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20485" y="1510393"/>
            <a:ext cx="7894865" cy="3979580"/>
          </a:xfrm>
        </p:spPr>
        <p:txBody>
          <a:bodyPr>
            <a:normAutofit fontScale="92500" lnSpcReduction="10000"/>
          </a:bodyPr>
          <a:lstStyle/>
          <a:p>
            <a:pPr marL="0" indent="0" eaLnBrk="0" fontAlgn="base" hangingPunct="0">
              <a:lnSpc>
                <a:spcPct val="100000"/>
              </a:lnSpc>
              <a:spcBef>
                <a:spcPct val="0"/>
              </a:spcBef>
              <a:spcAft>
                <a:spcPct val="0"/>
              </a:spcAft>
              <a:buNone/>
            </a:pPr>
            <a:r>
              <a:rPr lang="nl-NL" altLang="nl-NL" dirty="0">
                <a:latin typeface="Verdana" panose="020B0604030504040204" pitchFamily="34" charset="0"/>
                <a:ea typeface="Calibri" panose="020F0502020204030204" pitchFamily="34" charset="0"/>
                <a:cs typeface="Times New Roman" panose="02020603050405020304" pitchFamily="18" charset="0"/>
              </a:rPr>
              <a:t>(hoog) begaafde kinderen:</a:t>
            </a:r>
          </a:p>
          <a:p>
            <a:pPr marL="0" indent="0" eaLnBrk="0" fontAlgn="base" hangingPunct="0">
              <a:lnSpc>
                <a:spcPct val="100000"/>
              </a:lnSpc>
              <a:spcBef>
                <a:spcPct val="0"/>
              </a:spcBef>
              <a:spcAft>
                <a:spcPct val="0"/>
              </a:spcAft>
              <a:buNone/>
            </a:pPr>
            <a:endParaRPr lang="nl-NL" altLang="nl-NL" dirty="0">
              <a:latin typeface="Verdana" panose="020B0604030504040204" pitchFamily="34" charset="0"/>
              <a:ea typeface="Calibri" panose="020F0502020204030204" pitchFamily="34" charset="0"/>
              <a:cs typeface="Times New Roman" panose="02020603050405020304" pitchFamily="18" charset="0"/>
            </a:endParaRPr>
          </a:p>
          <a:p>
            <a:pPr marL="385763" indent="-385763" eaLnBrk="0" fontAlgn="base" hangingPunct="0">
              <a:lnSpc>
                <a:spcPct val="100000"/>
              </a:lnSpc>
              <a:spcBef>
                <a:spcPct val="0"/>
              </a:spcBef>
              <a:spcAft>
                <a:spcPct val="0"/>
              </a:spcAft>
              <a:buFont typeface="+mj-lt"/>
              <a:buAutoNum type="arabicPeriod"/>
            </a:pPr>
            <a:r>
              <a:rPr lang="nl-NL" altLang="nl-NL" dirty="0">
                <a:latin typeface="Verdana" panose="020B0604030504040204" pitchFamily="34" charset="0"/>
                <a:ea typeface="Calibri" panose="020F0502020204030204" pitchFamily="34" charset="0"/>
                <a:cs typeface="Times New Roman" panose="02020603050405020304" pitchFamily="18" charset="0"/>
              </a:rPr>
              <a:t>zijn slecht in gym</a:t>
            </a:r>
            <a:endParaRPr lang="nl-NL" altLang="nl-NL" sz="1500" dirty="0"/>
          </a:p>
          <a:p>
            <a:pPr marL="385763" indent="-385763" eaLnBrk="0" fontAlgn="base" hangingPunct="0">
              <a:lnSpc>
                <a:spcPct val="100000"/>
              </a:lnSpc>
              <a:spcBef>
                <a:spcPct val="0"/>
              </a:spcBef>
              <a:spcAft>
                <a:spcPct val="0"/>
              </a:spcAft>
              <a:buFont typeface="+mj-lt"/>
              <a:buAutoNum type="arabicPeriod"/>
            </a:pPr>
            <a:r>
              <a:rPr lang="nl-NL" altLang="nl-NL" dirty="0">
                <a:latin typeface="Verdana" panose="020B0604030504040204" pitchFamily="34" charset="0"/>
                <a:ea typeface="Calibri" panose="020F0502020204030204" pitchFamily="34" charset="0"/>
                <a:cs typeface="Times New Roman" panose="02020603050405020304" pitchFamily="18" charset="0"/>
              </a:rPr>
              <a:t>hebben weinig vriendjes </a:t>
            </a:r>
            <a:endParaRPr lang="nl-NL" altLang="nl-NL" sz="1500" dirty="0"/>
          </a:p>
          <a:p>
            <a:pPr marL="385763" indent="-385763" eaLnBrk="0" fontAlgn="base" hangingPunct="0">
              <a:lnSpc>
                <a:spcPct val="100000"/>
              </a:lnSpc>
              <a:spcBef>
                <a:spcPct val="0"/>
              </a:spcBef>
              <a:spcAft>
                <a:spcPct val="0"/>
              </a:spcAft>
              <a:buFont typeface="+mj-lt"/>
              <a:buAutoNum type="arabicPeriod"/>
            </a:pPr>
            <a:r>
              <a:rPr lang="nl-NL" altLang="nl-NL" dirty="0">
                <a:latin typeface="Verdana" panose="020B0604030504040204" pitchFamily="34" charset="0"/>
                <a:ea typeface="Calibri" panose="020F0502020204030204" pitchFamily="34" charset="0"/>
                <a:cs typeface="Times New Roman" panose="02020603050405020304" pitchFamily="18" charset="0"/>
              </a:rPr>
              <a:t>dragen altijd een bril</a:t>
            </a:r>
            <a:endParaRPr lang="nl-NL" altLang="nl-NL" sz="1500" dirty="0"/>
          </a:p>
          <a:p>
            <a:pPr marL="385763" indent="-385763" eaLnBrk="0" fontAlgn="base" hangingPunct="0">
              <a:lnSpc>
                <a:spcPct val="100000"/>
              </a:lnSpc>
              <a:spcBef>
                <a:spcPct val="0"/>
              </a:spcBef>
              <a:spcAft>
                <a:spcPct val="0"/>
              </a:spcAft>
              <a:buFont typeface="+mj-lt"/>
              <a:buAutoNum type="arabicPeriod"/>
            </a:pPr>
            <a:r>
              <a:rPr lang="nl-NL" altLang="nl-NL" dirty="0">
                <a:latin typeface="Verdana" panose="020B0604030504040204" pitchFamily="34" charset="0"/>
                <a:ea typeface="Calibri" panose="020F0502020204030204" pitchFamily="34" charset="0"/>
                <a:cs typeface="Times New Roman" panose="02020603050405020304" pitchFamily="18" charset="0"/>
              </a:rPr>
              <a:t>(hoog) begaafde meisjes bestaan niet</a:t>
            </a:r>
            <a:endParaRPr lang="nl-NL" altLang="nl-NL" sz="1500" dirty="0"/>
          </a:p>
          <a:p>
            <a:pPr marL="385763" indent="-385763" eaLnBrk="0" fontAlgn="base" hangingPunct="0">
              <a:lnSpc>
                <a:spcPct val="100000"/>
              </a:lnSpc>
              <a:spcBef>
                <a:spcPct val="0"/>
              </a:spcBef>
              <a:spcAft>
                <a:spcPct val="0"/>
              </a:spcAft>
              <a:buFont typeface="+mj-lt"/>
              <a:buAutoNum type="arabicPeriod"/>
            </a:pPr>
            <a:r>
              <a:rPr lang="nl-NL" altLang="nl-NL" dirty="0">
                <a:latin typeface="Verdana" panose="020B0604030504040204" pitchFamily="34" charset="0"/>
                <a:ea typeface="Calibri" panose="020F0502020204030204" pitchFamily="34" charset="0"/>
                <a:cs typeface="Times New Roman" panose="02020603050405020304" pitchFamily="18" charset="0"/>
              </a:rPr>
              <a:t>hebben snellere hersenen</a:t>
            </a:r>
            <a:endParaRPr lang="nl-NL" altLang="nl-NL" sz="1500" dirty="0"/>
          </a:p>
          <a:p>
            <a:pPr marL="385763" indent="-385763" eaLnBrk="0" fontAlgn="base" hangingPunct="0">
              <a:lnSpc>
                <a:spcPct val="100000"/>
              </a:lnSpc>
              <a:spcBef>
                <a:spcPct val="0"/>
              </a:spcBef>
              <a:spcAft>
                <a:spcPct val="0"/>
              </a:spcAft>
              <a:buFont typeface="+mj-lt"/>
              <a:buAutoNum type="arabicPeriod"/>
            </a:pPr>
            <a:r>
              <a:rPr lang="nl-NL" altLang="nl-NL" dirty="0">
                <a:latin typeface="Verdana" panose="020B0604030504040204" pitchFamily="34" charset="0"/>
                <a:ea typeface="Calibri" panose="020F0502020204030204" pitchFamily="34" charset="0"/>
                <a:cs typeface="Times New Roman" panose="02020603050405020304" pitchFamily="18" charset="0"/>
              </a:rPr>
              <a:t>weten vaak heel veel over veel verschillende onderwerpen</a:t>
            </a:r>
            <a:endParaRPr lang="nl-NL" altLang="nl-NL" sz="1500" dirty="0"/>
          </a:p>
          <a:p>
            <a:pPr marL="385763" indent="-385763" eaLnBrk="0" fontAlgn="base" hangingPunct="0">
              <a:lnSpc>
                <a:spcPct val="100000"/>
              </a:lnSpc>
              <a:spcBef>
                <a:spcPct val="0"/>
              </a:spcBef>
              <a:spcAft>
                <a:spcPct val="0"/>
              </a:spcAft>
              <a:buFont typeface="+mj-lt"/>
              <a:buAutoNum type="arabicPeriod"/>
            </a:pPr>
            <a:r>
              <a:rPr lang="nl-NL" altLang="nl-NL" dirty="0">
                <a:latin typeface="Verdana" panose="020B0604030504040204" pitchFamily="34" charset="0"/>
                <a:ea typeface="Calibri" panose="020F0502020204030204" pitchFamily="34" charset="0"/>
                <a:cs typeface="Times New Roman" panose="02020603050405020304" pitchFamily="18" charset="0"/>
              </a:rPr>
              <a:t>hebben rijke ouders</a:t>
            </a:r>
            <a:endParaRPr lang="nl-NL" altLang="nl-NL" sz="1500" dirty="0"/>
          </a:p>
          <a:p>
            <a:pPr marL="385763" indent="-385763" eaLnBrk="0" fontAlgn="base" hangingPunct="0">
              <a:lnSpc>
                <a:spcPct val="100000"/>
              </a:lnSpc>
              <a:spcBef>
                <a:spcPct val="0"/>
              </a:spcBef>
              <a:spcAft>
                <a:spcPct val="0"/>
              </a:spcAft>
              <a:buFont typeface="+mj-lt"/>
              <a:buAutoNum type="arabicPeriod"/>
            </a:pPr>
            <a:r>
              <a:rPr lang="nl-NL" altLang="nl-NL" dirty="0">
                <a:latin typeface="Verdana" panose="020B0604030504040204" pitchFamily="34" charset="0"/>
                <a:ea typeface="Calibri" panose="020F0502020204030204" pitchFamily="34" charset="0"/>
                <a:cs typeface="Times New Roman" panose="02020603050405020304" pitchFamily="18" charset="0"/>
              </a:rPr>
              <a:t>slaan soms een klas over</a:t>
            </a:r>
            <a:endParaRPr lang="nl-NL" altLang="nl-NL" sz="1500" dirty="0"/>
          </a:p>
          <a:p>
            <a:pPr marL="385763" indent="-385763" eaLnBrk="0" fontAlgn="base" hangingPunct="0">
              <a:lnSpc>
                <a:spcPct val="100000"/>
              </a:lnSpc>
              <a:spcBef>
                <a:spcPct val="0"/>
              </a:spcBef>
              <a:spcAft>
                <a:spcPct val="0"/>
              </a:spcAft>
              <a:buFont typeface="+mj-lt"/>
              <a:buAutoNum type="arabicPeriod"/>
            </a:pPr>
            <a:r>
              <a:rPr lang="nl-NL" altLang="nl-NL" dirty="0">
                <a:latin typeface="Verdana" panose="020B0604030504040204" pitchFamily="34" charset="0"/>
                <a:ea typeface="Calibri" panose="020F0502020204030204" pitchFamily="34" charset="0"/>
                <a:cs typeface="Times New Roman" panose="02020603050405020304" pitchFamily="18" charset="0"/>
              </a:rPr>
              <a:t>vinden het fijn om moeilijke dingen te doen</a:t>
            </a:r>
            <a:endParaRPr lang="nl-NL" altLang="nl-NL" sz="1500" dirty="0"/>
          </a:p>
          <a:p>
            <a:pPr marL="385763" indent="-385763" eaLnBrk="0" fontAlgn="base" hangingPunct="0">
              <a:lnSpc>
                <a:spcPct val="100000"/>
              </a:lnSpc>
              <a:spcBef>
                <a:spcPct val="0"/>
              </a:spcBef>
              <a:spcAft>
                <a:spcPct val="0"/>
              </a:spcAft>
              <a:buFont typeface="+mj-lt"/>
              <a:buAutoNum type="arabicPeriod"/>
            </a:pPr>
            <a:r>
              <a:rPr lang="nl-NL" altLang="nl-NL" dirty="0">
                <a:latin typeface="Verdana" panose="020B0604030504040204" pitchFamily="34" charset="0"/>
                <a:ea typeface="Calibri" panose="020F0502020204030204" pitchFamily="34" charset="0"/>
                <a:cs typeface="Times New Roman" panose="02020603050405020304" pitchFamily="18" charset="0"/>
              </a:rPr>
              <a:t>vinden leren leuker dan buiten spelen</a:t>
            </a:r>
            <a:endParaRPr lang="nl-NL" altLang="nl-NL" sz="1500" dirty="0"/>
          </a:p>
          <a:p>
            <a:pPr marL="385763" indent="-385763" eaLnBrk="0" fontAlgn="base" hangingPunct="0">
              <a:lnSpc>
                <a:spcPct val="100000"/>
              </a:lnSpc>
              <a:spcBef>
                <a:spcPct val="0"/>
              </a:spcBef>
              <a:spcAft>
                <a:spcPct val="0"/>
              </a:spcAft>
              <a:buFont typeface="+mj-lt"/>
              <a:buAutoNum type="arabicPeriod"/>
            </a:pPr>
            <a:r>
              <a:rPr lang="nl-NL" altLang="nl-NL" dirty="0">
                <a:latin typeface="Verdana" panose="020B0604030504040204" pitchFamily="34" charset="0"/>
                <a:ea typeface="Calibri" panose="020F0502020204030204" pitchFamily="34" charset="0"/>
                <a:cs typeface="Times New Roman" panose="02020603050405020304" pitchFamily="18" charset="0"/>
              </a:rPr>
              <a:t>lezen altijd al heel jong</a:t>
            </a:r>
            <a:endParaRPr lang="nl-NL" altLang="nl-NL" sz="1500" dirty="0"/>
          </a:p>
          <a:p>
            <a:pPr marL="385763" indent="-385763" eaLnBrk="0" fontAlgn="base" hangingPunct="0">
              <a:lnSpc>
                <a:spcPct val="100000"/>
              </a:lnSpc>
              <a:spcBef>
                <a:spcPct val="0"/>
              </a:spcBef>
              <a:spcAft>
                <a:spcPct val="0"/>
              </a:spcAft>
              <a:buFont typeface="+mj-lt"/>
              <a:buAutoNum type="arabicPeriod"/>
            </a:pPr>
            <a:r>
              <a:rPr lang="nl-NL" altLang="nl-NL" dirty="0">
                <a:latin typeface="Verdana" panose="020B0604030504040204" pitchFamily="34" charset="0"/>
                <a:ea typeface="Calibri" panose="020F0502020204030204" pitchFamily="34" charset="0"/>
                <a:cs typeface="Times New Roman" panose="02020603050405020304" pitchFamily="18" charset="0"/>
              </a:rPr>
              <a:t>hebben altijd problemen</a:t>
            </a:r>
            <a:endParaRPr lang="nl-NL" altLang="nl-NL" sz="3300" dirty="0">
              <a:latin typeface="Arial" panose="020B0604020202020204" pitchFamily="34" charset="0"/>
            </a:endParaRPr>
          </a:p>
          <a:p>
            <a:endParaRPr lang="nl-NL" dirty="0"/>
          </a:p>
        </p:txBody>
      </p:sp>
      <p:sp>
        <p:nvSpPr>
          <p:cNvPr id="4" name="Rectangle 2"/>
          <p:cNvSpPr>
            <a:spLocks noChangeArrowheads="1"/>
          </p:cNvSpPr>
          <p:nvPr/>
        </p:nvSpPr>
        <p:spPr bwMode="auto">
          <a:xfrm>
            <a:off x="5249636" y="5472845"/>
            <a:ext cx="3241222"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hangingPunct="0"/>
            <a:r>
              <a:rPr lang="nl-NL" altLang="nl-NL" sz="825" dirty="0">
                <a:latin typeface="Verdana" panose="020B0604030504040204" pitchFamily="34" charset="0"/>
                <a:ea typeface="Calibri" panose="020F0502020204030204" pitchFamily="34" charset="0"/>
                <a:cs typeface="Times New Roman" panose="02020603050405020304" pitchFamily="18" charset="0"/>
              </a:rPr>
              <a:t>Feiten of fabels, wat is een vooroordeel en wat is een feit. </a:t>
            </a:r>
            <a:endParaRPr lang="nl-NL" altLang="nl-NL" sz="750" dirty="0"/>
          </a:p>
          <a:p>
            <a:pPr defTabSz="685800" eaLnBrk="0" hangingPunct="0"/>
            <a:r>
              <a:rPr lang="nl-NL" altLang="nl-NL" sz="825" dirty="0">
                <a:latin typeface="Verdana" panose="020B0604030504040204" pitchFamily="34" charset="0"/>
                <a:ea typeface="Calibri" panose="020F0502020204030204" pitchFamily="34" charset="0"/>
                <a:cs typeface="Times New Roman" panose="02020603050405020304" pitchFamily="18" charset="0"/>
              </a:rPr>
              <a:t>PO: Blauwe kaartjes: feiten 5, 6, 8, 9.</a:t>
            </a:r>
            <a:endParaRPr lang="nl-NL" altLang="nl-NL" sz="750" dirty="0"/>
          </a:p>
          <a:p>
            <a:pPr defTabSz="685800" eaLnBrk="0" hangingPunct="0"/>
            <a:endParaRPr lang="nl-NL" altLang="nl-NL" sz="1350" dirty="0">
              <a:latin typeface="Arial" panose="020B0604020202020204" pitchFamily="34" charset="0"/>
            </a:endParaRPr>
          </a:p>
        </p:txBody>
      </p:sp>
      <p:pic>
        <p:nvPicPr>
          <p:cNvPr id="9217" name="Afbeelding 4" descr="http://www.aps.nl/NR/rdonlyres/E89CA484-97B2-4A72-8273-2744CCE65F80/0/voorzijdeseni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2543" y="1262062"/>
            <a:ext cx="1407319" cy="192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48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mn-lt"/>
              </a:rPr>
              <a:t>Doorstroom excellente leerlingen in PO</a:t>
            </a:r>
          </a:p>
        </p:txBody>
      </p:sp>
      <p:sp>
        <p:nvSpPr>
          <p:cNvPr id="3" name="Tijdelijke aanduiding voor inhoud 2"/>
          <p:cNvSpPr>
            <a:spLocks noGrp="1"/>
          </p:cNvSpPr>
          <p:nvPr>
            <p:ph idx="1"/>
          </p:nvPr>
        </p:nvSpPr>
        <p:spPr>
          <a:xfrm>
            <a:off x="1403648" y="5517232"/>
            <a:ext cx="6210690" cy="594066"/>
          </a:xfrm>
        </p:spPr>
        <p:txBody>
          <a:bodyPr>
            <a:normAutofit fontScale="77500" lnSpcReduction="20000"/>
          </a:bodyPr>
          <a:lstStyle/>
          <a:p>
            <a:pPr>
              <a:buNone/>
            </a:pPr>
            <a:r>
              <a:rPr lang="nl-NL" sz="2325" dirty="0"/>
              <a:t>Schooladviezen aan cognitief excellente leerlingen </a:t>
            </a:r>
          </a:p>
          <a:p>
            <a:pPr>
              <a:buNone/>
            </a:pPr>
            <a:r>
              <a:rPr lang="nl-NL" sz="1650" dirty="0"/>
              <a:t>(Bron: De doorstroming van excellente leerlingen door het Primair Onderwijs, 2012)</a:t>
            </a:r>
          </a:p>
        </p:txBody>
      </p:sp>
      <p:pic>
        <p:nvPicPr>
          <p:cNvPr id="4" name="Afbeelding 3"/>
          <p:cNvPicPr/>
          <p:nvPr/>
        </p:nvPicPr>
        <p:blipFill>
          <a:blip r:embed="rId2" cstate="print"/>
          <a:srcRect l="30865" t="34578" r="28199" b="34884"/>
          <a:stretch>
            <a:fillRect/>
          </a:stretch>
        </p:blipFill>
        <p:spPr bwMode="auto">
          <a:xfrm>
            <a:off x="628650" y="1484784"/>
            <a:ext cx="6751662" cy="3816424"/>
          </a:xfrm>
          <a:prstGeom prst="rect">
            <a:avLst/>
          </a:prstGeom>
          <a:noFill/>
          <a:ln w="9525">
            <a:noFill/>
            <a:miter lim="800000"/>
            <a:headEnd/>
            <a:tailEnd/>
          </a:ln>
        </p:spPr>
      </p:pic>
    </p:spTree>
    <p:extLst>
      <p:ext uri="{BB962C8B-B14F-4D97-AF65-F5344CB8AC3E}">
        <p14:creationId xmlns:p14="http://schemas.microsoft.com/office/powerpoint/2010/main" val="3439591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39652" y="996862"/>
            <a:ext cx="5800781" cy="876300"/>
          </a:xfrm>
        </p:spPr>
        <p:txBody>
          <a:bodyPr>
            <a:normAutofit fontScale="90000"/>
          </a:bodyPr>
          <a:lstStyle/>
          <a:p>
            <a:r>
              <a:rPr lang="nl-NL" dirty="0"/>
              <a:t>Kenmerken 20 % best presterende leerlingen </a:t>
            </a:r>
          </a:p>
        </p:txBody>
      </p:sp>
      <p:sp>
        <p:nvSpPr>
          <p:cNvPr id="3" name="Tijdelijke aanduiding voor inhoud 2"/>
          <p:cNvSpPr>
            <a:spLocks noGrp="1"/>
          </p:cNvSpPr>
          <p:nvPr>
            <p:ph idx="1"/>
          </p:nvPr>
        </p:nvSpPr>
        <p:spPr>
          <a:xfrm>
            <a:off x="1547664" y="2196017"/>
            <a:ext cx="6048672" cy="3578968"/>
          </a:xfrm>
        </p:spPr>
        <p:txBody>
          <a:bodyPr>
            <a:normAutofit fontScale="92500" lnSpcReduction="10000"/>
          </a:bodyPr>
          <a:lstStyle/>
          <a:p>
            <a:r>
              <a:rPr lang="nl-NL" sz="1500" dirty="0"/>
              <a:t>Hoger op IQ</a:t>
            </a:r>
          </a:p>
          <a:p>
            <a:r>
              <a:rPr lang="nl-NL" sz="1500" dirty="0"/>
              <a:t>Meer zelfvertrouwen</a:t>
            </a:r>
          </a:p>
          <a:p>
            <a:r>
              <a:rPr lang="nl-NL" sz="1500" dirty="0"/>
              <a:t>Vaker goed gedrag</a:t>
            </a:r>
          </a:p>
          <a:p>
            <a:r>
              <a:rPr lang="nl-NL" sz="1500" dirty="0"/>
              <a:t>Betere werkhouding</a:t>
            </a:r>
          </a:p>
          <a:p>
            <a:r>
              <a:rPr lang="nl-NL" sz="1500" dirty="0"/>
              <a:t>Minder aandacht voor discipline nodig</a:t>
            </a:r>
          </a:p>
          <a:p>
            <a:r>
              <a:rPr lang="nl-NL" sz="1500" dirty="0"/>
              <a:t>Jonger</a:t>
            </a:r>
          </a:p>
          <a:p>
            <a:r>
              <a:rPr lang="nl-NL" sz="1500" dirty="0"/>
              <a:t>Populairder</a:t>
            </a:r>
          </a:p>
          <a:p>
            <a:r>
              <a:rPr lang="nl-NL" sz="1500" dirty="0"/>
              <a:t>Uit beter sociaal milieu</a:t>
            </a:r>
          </a:p>
          <a:p>
            <a:r>
              <a:rPr lang="nl-NL" sz="1500" dirty="0"/>
              <a:t>Hoger opleidingsniveau ouders</a:t>
            </a:r>
          </a:p>
          <a:p>
            <a:r>
              <a:rPr lang="nl-NL" sz="1500" dirty="0"/>
              <a:t>Hoger op welbevinden</a:t>
            </a:r>
          </a:p>
          <a:p>
            <a:endParaRPr lang="nl-NL" sz="1500" dirty="0"/>
          </a:p>
          <a:p>
            <a:endParaRPr lang="nl-NL" sz="1500" dirty="0"/>
          </a:p>
          <a:p>
            <a:pPr>
              <a:buNone/>
            </a:pPr>
            <a:r>
              <a:rPr lang="nl-NL" sz="900" dirty="0"/>
              <a:t>(Bron: De doorstroming van excellente leerlingen door het Primair Onderwijs, 2012)</a:t>
            </a:r>
          </a:p>
          <a:p>
            <a:endParaRPr lang="nl-NL" dirty="0"/>
          </a:p>
        </p:txBody>
      </p:sp>
      <p:pic>
        <p:nvPicPr>
          <p:cNvPr id="4" name="Picture 2"/>
          <p:cNvPicPr>
            <a:picLocks noChangeAspect="1" noChangeArrowheads="1"/>
          </p:cNvPicPr>
          <p:nvPr/>
        </p:nvPicPr>
        <p:blipFill>
          <a:blip r:embed="rId2" cstate="print"/>
          <a:srcRect l="11809" r="19347"/>
          <a:stretch>
            <a:fillRect/>
          </a:stretch>
        </p:blipFill>
        <p:spPr bwMode="auto">
          <a:xfrm>
            <a:off x="5784623" y="1376773"/>
            <a:ext cx="2214246" cy="2228818"/>
          </a:xfrm>
          <a:prstGeom prst="rect">
            <a:avLst/>
          </a:prstGeom>
          <a:noFill/>
          <a:ln w="9525">
            <a:noFill/>
            <a:miter lim="800000"/>
            <a:headEnd/>
            <a:tailEnd/>
          </a:ln>
          <a:effectLst/>
        </p:spPr>
      </p:pic>
      <p:sp>
        <p:nvSpPr>
          <p:cNvPr id="5" name="Rechthoek 4"/>
          <p:cNvSpPr/>
          <p:nvPr/>
        </p:nvSpPr>
        <p:spPr>
          <a:xfrm>
            <a:off x="1145131" y="1997839"/>
            <a:ext cx="5454606" cy="2862322"/>
          </a:xfrm>
          <a:prstGeom prst="rect">
            <a:avLst/>
          </a:prstGeom>
          <a:solidFill>
            <a:schemeClr val="accent1"/>
          </a:solidFill>
          <a:ln w="15875">
            <a:solidFill>
              <a:srgbClr val="FF0000"/>
            </a:solidFill>
          </a:ln>
        </p:spPr>
        <p:txBody>
          <a:bodyPr wrap="square">
            <a:spAutoFit/>
          </a:bodyPr>
          <a:lstStyle/>
          <a:p>
            <a:pPr marL="257175" indent="-257175">
              <a:buFont typeface="Arial" panose="020B0604020202020204" pitchFamily="34" charset="0"/>
              <a:buChar char="•"/>
            </a:pPr>
            <a:r>
              <a:rPr lang="nl-NL" sz="3000" b="1" dirty="0"/>
              <a:t>Meer zelfvertrouwen</a:t>
            </a:r>
          </a:p>
          <a:p>
            <a:pPr marL="257175" indent="-257175">
              <a:buFont typeface="Arial" panose="020B0604020202020204" pitchFamily="34" charset="0"/>
              <a:buChar char="•"/>
            </a:pPr>
            <a:r>
              <a:rPr lang="nl-NL" sz="3000" b="1" dirty="0"/>
              <a:t>Vaker goed gedrag</a:t>
            </a:r>
          </a:p>
          <a:p>
            <a:pPr marL="257175" indent="-257175">
              <a:buFont typeface="Arial" panose="020B0604020202020204" pitchFamily="34" charset="0"/>
              <a:buChar char="•"/>
            </a:pPr>
            <a:r>
              <a:rPr lang="nl-NL" sz="3000" b="1" dirty="0"/>
              <a:t>Betere werkhouding</a:t>
            </a:r>
          </a:p>
          <a:p>
            <a:pPr marL="257175" indent="-257175">
              <a:buFont typeface="Arial" panose="020B0604020202020204" pitchFamily="34" charset="0"/>
              <a:buChar char="•"/>
            </a:pPr>
            <a:r>
              <a:rPr lang="nl-NL" sz="3000" b="1" dirty="0"/>
              <a:t>Minder aandacht voor discipline nodig</a:t>
            </a:r>
          </a:p>
          <a:p>
            <a:pPr marL="257175" indent="-257175">
              <a:buFont typeface="Arial" panose="020B0604020202020204" pitchFamily="34" charset="0"/>
              <a:buChar char="•"/>
            </a:pPr>
            <a:endParaRPr lang="nl-NL" sz="3000" b="1" dirty="0"/>
          </a:p>
        </p:txBody>
      </p:sp>
    </p:spTree>
    <p:extLst>
      <p:ext uri="{BB962C8B-B14F-4D97-AF65-F5344CB8AC3E}">
        <p14:creationId xmlns:p14="http://schemas.microsoft.com/office/powerpoint/2010/main" val="201106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IJL-OMHOOG 18"/>
          <p:cNvSpPr/>
          <p:nvPr/>
        </p:nvSpPr>
        <p:spPr bwMode="auto">
          <a:xfrm rot="2898219">
            <a:off x="1885879" y="1269201"/>
            <a:ext cx="702078" cy="3390578"/>
          </a:xfrm>
          <a:prstGeom prst="upArrow">
            <a:avLst/>
          </a:prstGeom>
          <a:ln>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0">
            <a:schemeClr val="accent3"/>
          </a:lnRef>
          <a:fillRef idx="3">
            <a:schemeClr val="accent3"/>
          </a:fillRef>
          <a:effectRef idx="3">
            <a:schemeClr val="accent3"/>
          </a:effectRef>
          <a:fontRef idx="minor">
            <a:schemeClr val="lt1"/>
          </a:fontRef>
        </p:style>
        <p:txBody>
          <a:bodyPr vert="horz" wrap="square" lIns="68580" tIns="34290" rIns="68580" bIns="34290" numCol="1" rtlCol="0" anchor="t" anchorCtr="0" compatLnSpc="1">
            <a:prstTxWarp prst="textNoShape">
              <a:avLst/>
            </a:prstTxWarp>
          </a:bodyPr>
          <a:lstStyle/>
          <a:p>
            <a:pPr defTabSz="914400" eaLnBrk="0" hangingPunct="0"/>
            <a:endParaRPr lang="nl-NL">
              <a:solidFill>
                <a:srgbClr val="000000"/>
              </a:solidFill>
              <a:latin typeface="Arial" charset="0"/>
            </a:endParaRPr>
          </a:p>
        </p:txBody>
      </p:sp>
      <p:sp>
        <p:nvSpPr>
          <p:cNvPr id="20" name="PIJL-OMHOOG 19"/>
          <p:cNvSpPr/>
          <p:nvPr/>
        </p:nvSpPr>
        <p:spPr bwMode="auto">
          <a:xfrm rot="18701781" flipH="1">
            <a:off x="6371453" y="1021463"/>
            <a:ext cx="702078" cy="3688129"/>
          </a:xfrm>
          <a:prstGeom prst="upArrow">
            <a:avLst/>
          </a:prstGeom>
          <a:ln>
            <a:headEnd type="none" w="med" len="med"/>
            <a:tailEnd type="none" w="med" len="me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0">
            <a:schemeClr val="accent3"/>
          </a:lnRef>
          <a:fillRef idx="3">
            <a:schemeClr val="accent3"/>
          </a:fillRef>
          <a:effectRef idx="3">
            <a:schemeClr val="accent3"/>
          </a:effectRef>
          <a:fontRef idx="minor">
            <a:schemeClr val="lt1"/>
          </a:fontRef>
        </p:style>
        <p:txBody>
          <a:bodyPr vert="horz" wrap="square" lIns="68580" tIns="34290" rIns="68580" bIns="34290" numCol="1" rtlCol="0" anchor="t" anchorCtr="0" compatLnSpc="1">
            <a:prstTxWarp prst="textNoShape">
              <a:avLst/>
            </a:prstTxWarp>
          </a:bodyPr>
          <a:lstStyle/>
          <a:p>
            <a:pPr defTabSz="914400" eaLnBrk="0" hangingPunct="0"/>
            <a:endParaRPr lang="nl-NL">
              <a:solidFill>
                <a:srgbClr val="000000"/>
              </a:solidFill>
              <a:latin typeface="Arial" charset="0"/>
            </a:endParaRPr>
          </a:p>
        </p:txBody>
      </p:sp>
      <p:grpSp>
        <p:nvGrpSpPr>
          <p:cNvPr id="2" name="Groep 14"/>
          <p:cNvGrpSpPr/>
          <p:nvPr/>
        </p:nvGrpSpPr>
        <p:grpSpPr>
          <a:xfrm>
            <a:off x="1143000" y="911256"/>
            <a:ext cx="6858000" cy="4723280"/>
            <a:chOff x="0" y="72008"/>
            <a:chExt cx="9144000" cy="6297707"/>
          </a:xfrm>
        </p:grpSpPr>
        <p:cxnSp>
          <p:nvCxnSpPr>
            <p:cNvPr id="7" name="Rechte verbindingslijn met pijl 6"/>
            <p:cNvCxnSpPr/>
            <p:nvPr/>
          </p:nvCxnSpPr>
          <p:spPr bwMode="auto">
            <a:xfrm>
              <a:off x="1043608" y="5877272"/>
              <a:ext cx="7488832"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kstvak 7"/>
            <p:cNvSpPr txBox="1"/>
            <p:nvPr/>
          </p:nvSpPr>
          <p:spPr>
            <a:xfrm>
              <a:off x="3275856" y="5877272"/>
              <a:ext cx="3168352" cy="492443"/>
            </a:xfrm>
            <a:prstGeom prst="rect">
              <a:avLst/>
            </a:prstGeom>
            <a:noFill/>
          </p:spPr>
          <p:txBody>
            <a:bodyPr wrap="square" rtlCol="0">
              <a:spAutoFit/>
            </a:bodyPr>
            <a:lstStyle/>
            <a:p>
              <a:pPr defTabSz="914400" eaLnBrk="0" hangingPunct="0"/>
              <a:r>
                <a:rPr lang="nl-NL" i="1" dirty="0">
                  <a:solidFill>
                    <a:srgbClr val="000000"/>
                  </a:solidFill>
                  <a:latin typeface="Arial" pitchFamily="34" charset="0"/>
                  <a:ea typeface="ＭＳ Ｐゴシック" pitchFamily="-84" charset="-128"/>
                </a:rPr>
                <a:t>sociale ontwikkeling</a:t>
              </a:r>
            </a:p>
          </p:txBody>
        </p:sp>
        <p:sp>
          <p:nvSpPr>
            <p:cNvPr id="9" name="Tekstvak 8"/>
            <p:cNvSpPr txBox="1"/>
            <p:nvPr/>
          </p:nvSpPr>
          <p:spPr>
            <a:xfrm>
              <a:off x="6876256" y="5445224"/>
              <a:ext cx="2267744" cy="492443"/>
            </a:xfrm>
            <a:prstGeom prst="rect">
              <a:avLst/>
            </a:prstGeom>
            <a:noFill/>
          </p:spPr>
          <p:txBody>
            <a:bodyPr wrap="square" rtlCol="0">
              <a:spAutoFit/>
            </a:bodyPr>
            <a:lstStyle/>
            <a:p>
              <a:pPr algn="r" defTabSz="914400" eaLnBrk="0" hangingPunct="0"/>
              <a:r>
                <a:rPr lang="nl-NL" dirty="0">
                  <a:solidFill>
                    <a:srgbClr val="000000"/>
                  </a:solidFill>
                  <a:latin typeface="Arial" pitchFamily="34" charset="0"/>
                  <a:ea typeface="ＭＳ Ｐゴシック" pitchFamily="-84" charset="-128"/>
                </a:rPr>
                <a:t>onaangepast</a:t>
              </a:r>
            </a:p>
          </p:txBody>
        </p:sp>
        <p:sp>
          <p:nvSpPr>
            <p:cNvPr id="10" name="Tekstvak 9"/>
            <p:cNvSpPr txBox="1"/>
            <p:nvPr/>
          </p:nvSpPr>
          <p:spPr>
            <a:xfrm>
              <a:off x="0" y="5445224"/>
              <a:ext cx="2627784" cy="492443"/>
            </a:xfrm>
            <a:prstGeom prst="rect">
              <a:avLst/>
            </a:prstGeom>
            <a:noFill/>
          </p:spPr>
          <p:txBody>
            <a:bodyPr wrap="square" rtlCol="0">
              <a:spAutoFit/>
            </a:bodyPr>
            <a:lstStyle/>
            <a:p>
              <a:pPr defTabSz="914400" eaLnBrk="0" hangingPunct="0"/>
              <a:r>
                <a:rPr lang="nl-NL" dirty="0">
                  <a:solidFill>
                    <a:srgbClr val="000000"/>
                  </a:solidFill>
                  <a:latin typeface="Arial" pitchFamily="34" charset="0"/>
                  <a:ea typeface="ＭＳ Ｐゴシック" pitchFamily="-84" charset="-128"/>
                </a:rPr>
                <a:t>teveel aangepast</a:t>
              </a:r>
            </a:p>
          </p:txBody>
        </p:sp>
        <p:cxnSp>
          <p:nvCxnSpPr>
            <p:cNvPr id="12" name="Rechte verbindingslijn met pijl 11"/>
            <p:cNvCxnSpPr/>
            <p:nvPr/>
          </p:nvCxnSpPr>
          <p:spPr bwMode="auto">
            <a:xfrm>
              <a:off x="4716016" y="620688"/>
              <a:ext cx="0" cy="5256584"/>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kstvak 12"/>
            <p:cNvSpPr txBox="1"/>
            <p:nvPr/>
          </p:nvSpPr>
          <p:spPr>
            <a:xfrm>
              <a:off x="3995936" y="72008"/>
              <a:ext cx="1512168" cy="861775"/>
            </a:xfrm>
            <a:prstGeom prst="rect">
              <a:avLst/>
            </a:prstGeom>
            <a:noFill/>
          </p:spPr>
          <p:txBody>
            <a:bodyPr wrap="square" rtlCol="0">
              <a:spAutoFit/>
            </a:bodyPr>
            <a:lstStyle/>
            <a:p>
              <a:pPr defTabSz="914400" eaLnBrk="0" hangingPunct="0"/>
              <a:r>
                <a:rPr lang="nl-NL" i="1" dirty="0">
                  <a:solidFill>
                    <a:srgbClr val="000000"/>
                  </a:solidFill>
                  <a:latin typeface="Arial" pitchFamily="34" charset="0"/>
                  <a:ea typeface="ＭＳ Ｐゴシック" pitchFamily="-84" charset="-128"/>
                </a:rPr>
                <a:t>prestaties</a:t>
              </a:r>
            </a:p>
          </p:txBody>
        </p:sp>
        <p:sp>
          <p:nvSpPr>
            <p:cNvPr id="14" name="Tekstvak 13"/>
            <p:cNvSpPr txBox="1"/>
            <p:nvPr/>
          </p:nvSpPr>
          <p:spPr>
            <a:xfrm>
              <a:off x="4716016" y="620688"/>
              <a:ext cx="1008112" cy="492443"/>
            </a:xfrm>
            <a:prstGeom prst="rect">
              <a:avLst/>
            </a:prstGeom>
            <a:noFill/>
          </p:spPr>
          <p:txBody>
            <a:bodyPr wrap="square" rtlCol="0">
              <a:spAutoFit/>
            </a:bodyPr>
            <a:lstStyle/>
            <a:p>
              <a:pPr defTabSz="914400" eaLnBrk="0" hangingPunct="0"/>
              <a:r>
                <a:rPr lang="nl-NL" dirty="0">
                  <a:solidFill>
                    <a:srgbClr val="000000"/>
                  </a:solidFill>
                  <a:latin typeface="Arial" pitchFamily="34" charset="0"/>
                  <a:ea typeface="ＭＳ Ｐゴシック" pitchFamily="-84" charset="-128"/>
                </a:rPr>
                <a:t>goed</a:t>
              </a:r>
            </a:p>
          </p:txBody>
        </p:sp>
      </p:grpSp>
      <p:pic>
        <p:nvPicPr>
          <p:cNvPr id="11" name="Afbeelding 10" descr="autonome zelfsturende leerling.bmp"/>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815916" y="1214754"/>
            <a:ext cx="1443038" cy="1404156"/>
          </a:xfrm>
          <a:prstGeom prst="rect">
            <a:avLst/>
          </a:prstGeom>
          <a:noFill/>
          <a:ln w="9525">
            <a:noFill/>
            <a:miter lim="800000"/>
            <a:headEnd/>
            <a:tailEnd/>
          </a:ln>
        </p:spPr>
      </p:pic>
      <p:pic>
        <p:nvPicPr>
          <p:cNvPr id="15" name="Afbeelding 9" descr="aangepaste succesvolle leerling.bmp"/>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2843808" y="2402886"/>
            <a:ext cx="1300163" cy="1464860"/>
          </a:xfrm>
          <a:prstGeom prst="rect">
            <a:avLst/>
          </a:prstGeom>
          <a:noFill/>
          <a:ln w="9525">
            <a:noFill/>
            <a:miter lim="800000"/>
            <a:headEnd/>
            <a:tailEnd/>
          </a:ln>
        </p:spPr>
      </p:pic>
      <p:pic>
        <p:nvPicPr>
          <p:cNvPr id="16" name="Afbeelding 14" descr="risico leerling.bmp"/>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7088336" y="3293985"/>
            <a:ext cx="918102" cy="1714314"/>
          </a:xfrm>
          <a:prstGeom prst="rect">
            <a:avLst/>
          </a:prstGeom>
          <a:noFill/>
          <a:ln w="9525">
            <a:noFill/>
            <a:miter lim="800000"/>
            <a:headEnd/>
            <a:tailEnd/>
          </a:ln>
        </p:spPr>
      </p:pic>
      <p:pic>
        <p:nvPicPr>
          <p:cNvPr id="17" name="Afbeelding 11" descr="creatieve uitdagende leerling.bmp"/>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5766893" y="2370907"/>
            <a:ext cx="864096" cy="1409867"/>
          </a:xfrm>
          <a:prstGeom prst="rect">
            <a:avLst/>
          </a:prstGeom>
          <a:noFill/>
          <a:ln w="9525">
            <a:noFill/>
            <a:miter lim="800000"/>
            <a:headEnd/>
            <a:tailEnd/>
          </a:ln>
        </p:spPr>
      </p:pic>
      <p:pic>
        <p:nvPicPr>
          <p:cNvPr id="18" name="Afbeelding 13" descr="onderduikende leerling.bmp"/>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1143001" y="3591019"/>
            <a:ext cx="1164431" cy="1334896"/>
          </a:xfrm>
          <a:prstGeom prst="rect">
            <a:avLst/>
          </a:prstGeom>
          <a:noFill/>
          <a:ln w="9525">
            <a:noFill/>
            <a:miter lim="800000"/>
            <a:headEnd/>
            <a:tailEnd/>
          </a:ln>
        </p:spPr>
      </p:pic>
      <p:sp>
        <p:nvSpPr>
          <p:cNvPr id="22" name="Wolkvormige toelichting 21"/>
          <p:cNvSpPr/>
          <p:nvPr/>
        </p:nvSpPr>
        <p:spPr bwMode="auto">
          <a:xfrm>
            <a:off x="6462210" y="857250"/>
            <a:ext cx="1538790" cy="1491630"/>
          </a:xfrm>
          <a:prstGeom prst="cloudCallout">
            <a:avLst>
              <a:gd name="adj1" fmla="val -86583"/>
              <a:gd name="adj2" fmla="val -47405"/>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914400" eaLnBrk="0" hangingPunct="0"/>
            <a:endParaRPr lang="nl-NL">
              <a:solidFill>
                <a:srgbClr val="000000"/>
              </a:solidFill>
              <a:latin typeface="Arial" charset="0"/>
              <a:ea typeface="ＭＳ Ｐゴシック" charset="0"/>
              <a:cs typeface="ＭＳ Ｐゴシック" charset="0"/>
            </a:endParaRPr>
          </a:p>
        </p:txBody>
      </p:sp>
      <p:pic>
        <p:nvPicPr>
          <p:cNvPr id="21" name="Afbeelding 12" descr="dubbel bijzondere leerling.bmp"/>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6816849" y="856183"/>
            <a:ext cx="667494" cy="1165187"/>
          </a:xfrm>
          <a:prstGeom prst="rect">
            <a:avLst/>
          </a:prstGeom>
          <a:noFill/>
          <a:ln w="9525">
            <a:noFill/>
            <a:miter lim="800000"/>
            <a:headEnd/>
            <a:tailEnd/>
          </a:ln>
        </p:spPr>
      </p:pic>
      <p:sp>
        <p:nvSpPr>
          <p:cNvPr id="23" name="Tekstvak 22"/>
          <p:cNvSpPr txBox="1"/>
          <p:nvPr/>
        </p:nvSpPr>
        <p:spPr>
          <a:xfrm>
            <a:off x="7488324" y="1106743"/>
            <a:ext cx="324036" cy="784830"/>
          </a:xfrm>
          <a:prstGeom prst="rect">
            <a:avLst/>
          </a:prstGeom>
          <a:noFill/>
        </p:spPr>
        <p:txBody>
          <a:bodyPr wrap="square" rtlCol="0">
            <a:spAutoFit/>
          </a:bodyPr>
          <a:lstStyle/>
          <a:p>
            <a:pPr defTabSz="914400" eaLnBrk="0" hangingPunct="0"/>
            <a:r>
              <a:rPr lang="nl-NL" sz="4500" dirty="0">
                <a:solidFill>
                  <a:srgbClr val="000000"/>
                </a:solidFill>
                <a:latin typeface="Arial" pitchFamily="34" charset="0"/>
                <a:ea typeface="ＭＳ Ｐゴシック" pitchFamily="-84" charset="-128"/>
              </a:rPr>
              <a:t>?</a:t>
            </a:r>
          </a:p>
        </p:txBody>
      </p:sp>
      <p:sp>
        <p:nvSpPr>
          <p:cNvPr id="24" name="AutoShape 3"/>
          <p:cNvSpPr>
            <a:spLocks noChangeArrowheads="1"/>
          </p:cNvSpPr>
          <p:nvPr/>
        </p:nvSpPr>
        <p:spPr bwMode="auto">
          <a:xfrm>
            <a:off x="1925706" y="1015773"/>
            <a:ext cx="1852388" cy="646331"/>
          </a:xfrm>
          <a:prstGeom prst="flowChartProcess">
            <a:avLst/>
          </a:prstGeom>
          <a:solidFill>
            <a:srgbClr val="FEFCD6"/>
          </a:solidFill>
          <a:ln w="19050">
            <a:solidFill>
              <a:srgbClr val="C00000"/>
            </a:solidFill>
            <a:prstDash val="solid"/>
            <a:miter lim="800000"/>
            <a:headEnd/>
            <a:tailEnd/>
          </a:ln>
        </p:spPr>
        <p:txBody>
          <a:bodyPr wrap="none" anchor="ctr"/>
          <a:lstStyle/>
          <a:p>
            <a:pPr defTabSz="914400" eaLnBrk="0" hangingPunct="0"/>
            <a:r>
              <a:rPr lang="nl-NL" sz="2400" dirty="0">
                <a:solidFill>
                  <a:srgbClr val="000000"/>
                </a:solidFill>
                <a:latin typeface="Arial" pitchFamily="34" charset="0"/>
                <a:ea typeface="ＭＳ Ｐゴシック" pitchFamily="-84" charset="-128"/>
              </a:rPr>
              <a:t>Zelfsturend </a:t>
            </a:r>
          </a:p>
          <a:p>
            <a:pPr defTabSz="914400" eaLnBrk="0" hangingPunct="0"/>
            <a:r>
              <a:rPr lang="nl-NL" sz="2400" dirty="0">
                <a:solidFill>
                  <a:srgbClr val="000000"/>
                </a:solidFill>
                <a:latin typeface="Arial" pitchFamily="34" charset="0"/>
                <a:ea typeface="ＭＳ Ｐゴシック" pitchFamily="-84" charset="-128"/>
              </a:rPr>
              <a:t>autonoom</a:t>
            </a:r>
          </a:p>
        </p:txBody>
      </p:sp>
      <p:sp>
        <p:nvSpPr>
          <p:cNvPr id="25" name="AutoShape 5"/>
          <p:cNvSpPr>
            <a:spLocks noChangeArrowheads="1"/>
          </p:cNvSpPr>
          <p:nvPr/>
        </p:nvSpPr>
        <p:spPr bwMode="auto">
          <a:xfrm>
            <a:off x="4927057" y="3023955"/>
            <a:ext cx="1049099" cy="501656"/>
          </a:xfrm>
          <a:prstGeom prst="flowChartProcess">
            <a:avLst/>
          </a:prstGeom>
          <a:solidFill>
            <a:schemeClr val="bg1"/>
          </a:solidFill>
          <a:ln w="9525">
            <a:solidFill>
              <a:srgbClr val="C00000"/>
            </a:solidFill>
            <a:prstDash val="solid"/>
            <a:miter lim="800000"/>
            <a:headEnd/>
            <a:tailEnd/>
          </a:ln>
        </p:spPr>
        <p:txBody>
          <a:bodyPr wrap="none" anchor="ctr"/>
          <a:lstStyle/>
          <a:p>
            <a:pPr defTabSz="914400" eaLnBrk="0" hangingPunct="0"/>
            <a:r>
              <a:rPr lang="nl-NL" sz="1500" dirty="0">
                <a:solidFill>
                  <a:srgbClr val="000000"/>
                </a:solidFill>
                <a:latin typeface="Arial" pitchFamily="34" charset="0"/>
                <a:ea typeface="ＭＳ Ｐゴシック" pitchFamily="-84" charset="-128"/>
              </a:rPr>
              <a:t>Uitdagend</a:t>
            </a:r>
          </a:p>
          <a:p>
            <a:pPr defTabSz="914400" eaLnBrk="0" hangingPunct="0"/>
            <a:r>
              <a:rPr lang="nl-NL" sz="1500" dirty="0">
                <a:solidFill>
                  <a:srgbClr val="000000"/>
                </a:solidFill>
                <a:latin typeface="Arial" pitchFamily="34" charset="0"/>
                <a:ea typeface="ＭＳ Ｐゴシック" pitchFamily="-84" charset="-128"/>
              </a:rPr>
              <a:t>creatief</a:t>
            </a:r>
          </a:p>
        </p:txBody>
      </p:sp>
      <p:sp>
        <p:nvSpPr>
          <p:cNvPr id="26" name="AutoShape 8"/>
          <p:cNvSpPr>
            <a:spLocks noChangeArrowheads="1"/>
          </p:cNvSpPr>
          <p:nvPr/>
        </p:nvSpPr>
        <p:spPr bwMode="auto">
          <a:xfrm>
            <a:off x="6308418" y="1995024"/>
            <a:ext cx="1692582" cy="373261"/>
          </a:xfrm>
          <a:prstGeom prst="flowChartProcess">
            <a:avLst/>
          </a:prstGeom>
          <a:solidFill>
            <a:schemeClr val="bg1"/>
          </a:solidFill>
          <a:ln w="9525">
            <a:solidFill>
              <a:srgbClr val="C00000"/>
            </a:solidFill>
            <a:prstDash val="solid"/>
            <a:miter lim="800000"/>
            <a:headEnd/>
            <a:tailEnd/>
          </a:ln>
        </p:spPr>
        <p:txBody>
          <a:bodyPr wrap="none" anchor="ctr"/>
          <a:lstStyle/>
          <a:p>
            <a:pPr defTabSz="914400" eaLnBrk="0" hangingPunct="0"/>
            <a:r>
              <a:rPr lang="nl-NL" sz="1500" dirty="0">
                <a:solidFill>
                  <a:srgbClr val="000000"/>
                </a:solidFill>
                <a:latin typeface="Arial" pitchFamily="34" charset="0"/>
                <a:ea typeface="ＭＳ Ｐゴシック" pitchFamily="-84" charset="-128"/>
              </a:rPr>
              <a:t>Dubbel bijzonder</a:t>
            </a:r>
          </a:p>
        </p:txBody>
      </p:sp>
      <p:sp>
        <p:nvSpPr>
          <p:cNvPr id="27" name="AutoShape 6"/>
          <p:cNvSpPr>
            <a:spLocks noChangeArrowheads="1"/>
          </p:cNvSpPr>
          <p:nvPr/>
        </p:nvSpPr>
        <p:spPr bwMode="auto">
          <a:xfrm>
            <a:off x="2195736" y="4354281"/>
            <a:ext cx="1458162" cy="424389"/>
          </a:xfrm>
          <a:prstGeom prst="flowChartProcess">
            <a:avLst/>
          </a:prstGeom>
          <a:solidFill>
            <a:schemeClr val="bg1"/>
          </a:solidFill>
          <a:ln w="9525">
            <a:solidFill>
              <a:srgbClr val="C00000"/>
            </a:solidFill>
            <a:prstDash val="solid"/>
            <a:miter lim="800000"/>
            <a:headEnd/>
            <a:tailEnd/>
          </a:ln>
        </p:spPr>
        <p:txBody>
          <a:bodyPr wrap="none" anchor="ctr"/>
          <a:lstStyle/>
          <a:p>
            <a:pPr defTabSz="914400" eaLnBrk="0" hangingPunct="0"/>
            <a:r>
              <a:rPr lang="nl-NL" sz="1500" dirty="0">
                <a:solidFill>
                  <a:srgbClr val="000000"/>
                </a:solidFill>
                <a:latin typeface="Arial" pitchFamily="34" charset="0"/>
                <a:ea typeface="ＭＳ Ｐゴシック" pitchFamily="-84" charset="-128"/>
              </a:rPr>
              <a:t>Onderduikend</a:t>
            </a:r>
          </a:p>
          <a:p>
            <a:pPr defTabSz="914400" eaLnBrk="0" hangingPunct="0"/>
            <a:r>
              <a:rPr lang="nl-NL" sz="1050" dirty="0">
                <a:solidFill>
                  <a:srgbClr val="000000"/>
                </a:solidFill>
                <a:latin typeface="Arial" pitchFamily="34" charset="0"/>
                <a:ea typeface="ＭＳ Ｐゴシック" pitchFamily="-84" charset="-128"/>
              </a:rPr>
              <a:t>(drop-out)</a:t>
            </a:r>
          </a:p>
        </p:txBody>
      </p:sp>
      <p:sp>
        <p:nvSpPr>
          <p:cNvPr id="28" name="AutoShape 4"/>
          <p:cNvSpPr>
            <a:spLocks noChangeArrowheads="1"/>
          </p:cNvSpPr>
          <p:nvPr/>
        </p:nvSpPr>
        <p:spPr bwMode="auto">
          <a:xfrm>
            <a:off x="1725217" y="3034766"/>
            <a:ext cx="1297838" cy="490845"/>
          </a:xfrm>
          <a:prstGeom prst="flowChartProcess">
            <a:avLst/>
          </a:prstGeom>
          <a:solidFill>
            <a:schemeClr val="bg1"/>
          </a:solidFill>
          <a:ln w="9525">
            <a:solidFill>
              <a:srgbClr val="C00000"/>
            </a:solidFill>
            <a:prstDash val="solid"/>
            <a:miter lim="800000"/>
            <a:headEnd/>
            <a:tailEnd/>
          </a:ln>
        </p:spPr>
        <p:txBody>
          <a:bodyPr wrap="none" anchor="ctr"/>
          <a:lstStyle/>
          <a:p>
            <a:pPr defTabSz="914400" eaLnBrk="0" hangingPunct="0"/>
            <a:r>
              <a:rPr lang="nl-NL" sz="1500" dirty="0">
                <a:solidFill>
                  <a:srgbClr val="000000"/>
                </a:solidFill>
                <a:latin typeface="Arial" pitchFamily="34" charset="0"/>
                <a:ea typeface="ＭＳ Ｐゴシック" pitchFamily="-84" charset="-128"/>
              </a:rPr>
              <a:t>Aangepast </a:t>
            </a:r>
          </a:p>
          <a:p>
            <a:pPr defTabSz="914400" eaLnBrk="0" hangingPunct="0"/>
            <a:r>
              <a:rPr lang="nl-NL" sz="1500" dirty="0">
                <a:solidFill>
                  <a:srgbClr val="000000"/>
                </a:solidFill>
                <a:latin typeface="Arial" pitchFamily="34" charset="0"/>
                <a:ea typeface="ＭＳ Ｐゴシック" pitchFamily="-84" charset="-128"/>
              </a:rPr>
              <a:t>succesvol</a:t>
            </a:r>
          </a:p>
        </p:txBody>
      </p:sp>
      <p:sp>
        <p:nvSpPr>
          <p:cNvPr id="29" name="AutoShape 8"/>
          <p:cNvSpPr>
            <a:spLocks noChangeArrowheads="1"/>
          </p:cNvSpPr>
          <p:nvPr/>
        </p:nvSpPr>
        <p:spPr bwMode="auto">
          <a:xfrm>
            <a:off x="5628276" y="4347964"/>
            <a:ext cx="1360285" cy="450161"/>
          </a:xfrm>
          <a:prstGeom prst="flowChartProcess">
            <a:avLst/>
          </a:prstGeom>
          <a:solidFill>
            <a:schemeClr val="bg1"/>
          </a:solidFill>
          <a:ln w="9525">
            <a:solidFill>
              <a:srgbClr val="C00000"/>
            </a:solidFill>
            <a:prstDash val="solid"/>
            <a:miter lim="800000"/>
            <a:headEnd/>
            <a:tailEnd/>
          </a:ln>
        </p:spPr>
        <p:txBody>
          <a:bodyPr wrap="none" anchor="ctr"/>
          <a:lstStyle/>
          <a:p>
            <a:pPr defTabSz="914400" eaLnBrk="0" hangingPunct="0"/>
            <a:r>
              <a:rPr lang="nl-NL" sz="1500" dirty="0">
                <a:solidFill>
                  <a:srgbClr val="000000"/>
                </a:solidFill>
                <a:latin typeface="Arial" pitchFamily="34" charset="0"/>
                <a:ea typeface="ＭＳ Ｐゴシック" pitchFamily="-84" charset="-128"/>
              </a:rPr>
              <a:t>Risicoleerling</a:t>
            </a:r>
            <a:br>
              <a:rPr lang="nl-NL" sz="1500" dirty="0">
                <a:solidFill>
                  <a:srgbClr val="000000"/>
                </a:solidFill>
                <a:latin typeface="Arial" pitchFamily="34" charset="0"/>
                <a:ea typeface="ＭＳ Ｐゴシック" pitchFamily="-84" charset="-128"/>
              </a:rPr>
            </a:br>
            <a:r>
              <a:rPr lang="nl-NL" sz="1050" dirty="0">
                <a:solidFill>
                  <a:srgbClr val="000000"/>
                </a:solidFill>
                <a:latin typeface="Arial" pitchFamily="34" charset="0"/>
                <a:ea typeface="ＭＳ Ｐゴシック" pitchFamily="-84" charset="-128"/>
              </a:rPr>
              <a:t>(drop-out)</a:t>
            </a:r>
          </a:p>
        </p:txBody>
      </p:sp>
      <p:sp>
        <p:nvSpPr>
          <p:cNvPr id="3" name="Tekstvak 2"/>
          <p:cNvSpPr txBox="1"/>
          <p:nvPr/>
        </p:nvSpPr>
        <p:spPr>
          <a:xfrm>
            <a:off x="737573" y="260648"/>
            <a:ext cx="5029320" cy="461665"/>
          </a:xfrm>
          <a:prstGeom prst="rect">
            <a:avLst/>
          </a:prstGeom>
          <a:noFill/>
        </p:spPr>
        <p:txBody>
          <a:bodyPr wrap="square" rtlCol="0">
            <a:spAutoFit/>
          </a:bodyPr>
          <a:lstStyle/>
          <a:p>
            <a:pPr defTabSz="914400" eaLnBrk="0" hangingPunct="0"/>
            <a:r>
              <a:rPr lang="nl-NL" sz="2400" dirty="0">
                <a:solidFill>
                  <a:srgbClr val="000000"/>
                </a:solidFill>
                <a:latin typeface="Arial" pitchFamily="34" charset="0"/>
                <a:ea typeface="ＭＳ Ｐゴシック" pitchFamily="-84" charset="-128"/>
              </a:rPr>
              <a:t>Profielen van </a:t>
            </a:r>
            <a:r>
              <a:rPr lang="nl-NL" sz="2400" dirty="0" err="1">
                <a:solidFill>
                  <a:srgbClr val="000000"/>
                </a:solidFill>
                <a:latin typeface="Arial" pitchFamily="34" charset="0"/>
                <a:ea typeface="ＭＳ Ｐゴシック" pitchFamily="-84" charset="-128"/>
              </a:rPr>
              <a:t>Betts</a:t>
            </a:r>
            <a:r>
              <a:rPr lang="nl-NL" sz="2400" dirty="0">
                <a:solidFill>
                  <a:srgbClr val="000000"/>
                </a:solidFill>
                <a:latin typeface="Arial" pitchFamily="34" charset="0"/>
                <a:ea typeface="ＭＳ Ｐゴシック" pitchFamily="-84" charset="-128"/>
              </a:rPr>
              <a:t> en Neihart </a:t>
            </a:r>
          </a:p>
        </p:txBody>
      </p:sp>
      <p:sp>
        <p:nvSpPr>
          <p:cNvPr id="4" name="Tekstvak 3"/>
          <p:cNvSpPr txBox="1"/>
          <p:nvPr/>
        </p:nvSpPr>
        <p:spPr>
          <a:xfrm>
            <a:off x="611560" y="6237312"/>
            <a:ext cx="3960440" cy="261610"/>
          </a:xfrm>
          <a:prstGeom prst="rect">
            <a:avLst/>
          </a:prstGeom>
          <a:noFill/>
        </p:spPr>
        <p:txBody>
          <a:bodyPr wrap="square" rtlCol="0">
            <a:spAutoFit/>
          </a:bodyPr>
          <a:lstStyle/>
          <a:p>
            <a:pPr defTabSz="914400" eaLnBrk="0" hangingPunct="0"/>
            <a:r>
              <a:rPr lang="nl-NL" sz="1100" dirty="0">
                <a:solidFill>
                  <a:srgbClr val="000000"/>
                </a:solidFill>
                <a:latin typeface="Arial" pitchFamily="34" charset="0"/>
                <a:ea typeface="ＭＳ Ｐゴシック" pitchFamily="-84" charset="-128"/>
              </a:rPr>
              <a:t>Bron: www.talentstimuleren.nl</a:t>
            </a:r>
          </a:p>
        </p:txBody>
      </p:sp>
    </p:spTree>
    <p:extLst>
      <p:ext uri="{BB962C8B-B14F-4D97-AF65-F5344CB8AC3E}">
        <p14:creationId xmlns:p14="http://schemas.microsoft.com/office/powerpoint/2010/main" val="2513413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3837658" y="629266"/>
            <a:ext cx="4817137" cy="1676603"/>
          </a:xfrm>
        </p:spPr>
        <p:txBody>
          <a:bodyPr>
            <a:normAutofit/>
          </a:bodyPr>
          <a:lstStyle/>
          <a:p>
            <a:r>
              <a:rPr lang="nl-NL" b="1" dirty="0"/>
              <a:t>Streven naar: </a:t>
            </a:r>
            <a:br>
              <a:rPr lang="nl-NL" b="1" dirty="0"/>
            </a:br>
            <a:r>
              <a:rPr lang="nl-NL" b="1" dirty="0"/>
              <a:t>De zelfsturend autonome leerling</a:t>
            </a:r>
            <a:endParaRPr lang="nl-NL" dirty="0"/>
          </a:p>
        </p:txBody>
      </p:sp>
      <p:sp>
        <p:nvSpPr>
          <p:cNvPr id="16" name="Rectangle 15">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rgbClr val="713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4632"/>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fbeelding 2" descr="autonome zelfsturende leerling.bmp"/>
          <p:cNvPicPr>
            <a:picLocks noChangeAspect="1"/>
          </p:cNvPicPr>
          <p:nvPr/>
        </p:nvPicPr>
        <p:blipFill>
          <a:blip r:embed="rId3" cstate="print"/>
          <a:stretch>
            <a:fillRect/>
          </a:stretch>
        </p:blipFill>
        <p:spPr bwMode="auto">
          <a:xfrm>
            <a:off x="748245" y="803049"/>
            <a:ext cx="1980516" cy="2470743"/>
          </a:xfrm>
          <a:prstGeom prst="rect">
            <a:avLst/>
          </a:prstGeom>
          <a:solidFill>
            <a:schemeClr val="bg1"/>
          </a:solidFill>
        </p:spPr>
      </p:pic>
      <p:pic>
        <p:nvPicPr>
          <p:cNvPr id="4" name="Afbeelding 3">
            <a:hlinkClick r:id="rId4"/>
            <a:extLst>
              <a:ext uri="{FF2B5EF4-FFF2-40B4-BE49-F238E27FC236}">
                <a16:creationId xmlns:a16="http://schemas.microsoft.com/office/drawing/2014/main" id="{D14C91BB-EA0B-4CB0-ACDD-2DD04A1B75B6}"/>
              </a:ext>
            </a:extLst>
          </p:cNvPr>
          <p:cNvPicPr>
            <a:picLocks noChangeAspect="1"/>
          </p:cNvPicPr>
          <p:nvPr/>
        </p:nvPicPr>
        <p:blipFill rotWithShape="1">
          <a:blip r:embed="rId5"/>
          <a:srcRect l="10226" t="18016" r="46850" b="22377"/>
          <a:stretch/>
        </p:blipFill>
        <p:spPr>
          <a:xfrm>
            <a:off x="603504" y="3825493"/>
            <a:ext cx="2269997" cy="1710101"/>
          </a:xfrm>
          <a:prstGeom prst="rect">
            <a:avLst/>
          </a:prstGeom>
          <a:effectLst/>
        </p:spPr>
      </p:pic>
      <p:sp>
        <p:nvSpPr>
          <p:cNvPr id="8" name="Tijdelijke aanduiding voor inhoud 7"/>
          <p:cNvSpPr>
            <a:spLocks noGrp="1"/>
          </p:cNvSpPr>
          <p:nvPr>
            <p:ph idx="1"/>
          </p:nvPr>
        </p:nvSpPr>
        <p:spPr>
          <a:xfrm>
            <a:off x="3837660" y="2438400"/>
            <a:ext cx="4817136" cy="3785419"/>
          </a:xfrm>
          <a:prstGeom prst="rect">
            <a:avLst/>
          </a:prstGeom>
        </p:spPr>
        <p:txBody>
          <a:bodyPr>
            <a:normAutofit/>
          </a:bodyPr>
          <a:lstStyle/>
          <a:p>
            <a:pPr marL="335756" indent="-335756"/>
            <a:r>
              <a:rPr lang="nl-NL" sz="1700"/>
              <a:t>Goede sociale vaardigheden </a:t>
            </a:r>
          </a:p>
          <a:p>
            <a:pPr marL="335756" indent="-335756"/>
            <a:r>
              <a:rPr lang="nl-NL" sz="1700"/>
              <a:t>Werkt onafhankelijk, zonder bevestiging </a:t>
            </a:r>
          </a:p>
          <a:p>
            <a:pPr marL="335756" indent="-335756"/>
            <a:r>
              <a:rPr lang="nl-NL" sz="1700"/>
              <a:t>Stelt zichzelf SMART doelen </a:t>
            </a:r>
          </a:p>
          <a:p>
            <a:pPr marL="335756" indent="-335756"/>
            <a:r>
              <a:rPr lang="nl-NL" sz="1700"/>
              <a:t>Zoekt uitdaging</a:t>
            </a:r>
          </a:p>
          <a:p>
            <a:pPr marL="335756" indent="-335756"/>
            <a:r>
              <a:rPr lang="nl-NL" sz="1700"/>
              <a:t>Sterk zelfsturend</a:t>
            </a:r>
          </a:p>
          <a:p>
            <a:pPr marL="335756" indent="-335756"/>
            <a:r>
              <a:rPr lang="nl-NL" sz="1700"/>
              <a:t>Werkt enthousiast voor passies/is bevlogen </a:t>
            </a:r>
          </a:p>
          <a:p>
            <a:pPr marL="335756" indent="-335756"/>
            <a:r>
              <a:rPr lang="nl-NL" sz="1700"/>
              <a:t>Goede zelfregulering </a:t>
            </a:r>
          </a:p>
          <a:p>
            <a:pPr marL="335756" indent="-335756"/>
            <a:r>
              <a:rPr lang="nl-NL" sz="1700"/>
              <a:t>Komt op voor eigen overtuigingen </a:t>
            </a:r>
          </a:p>
          <a:p>
            <a:pPr marL="335756" indent="-335756"/>
            <a:r>
              <a:rPr lang="nl-NL" sz="1700"/>
              <a:t>Veerkrachtig /flexibel </a:t>
            </a:r>
          </a:p>
          <a:p>
            <a:pPr marL="335756" indent="-335756"/>
            <a:r>
              <a:rPr lang="nl-NL" sz="1700"/>
              <a:t>Kennisproducent/ontwikkelaar </a:t>
            </a:r>
          </a:p>
          <a:p>
            <a:pPr marL="335756" indent="-335756"/>
            <a:r>
              <a:rPr lang="nl-NL" sz="1700"/>
              <a:t>Beschikt over zelfinzicht en zelfacceptatie</a:t>
            </a:r>
          </a:p>
        </p:txBody>
      </p:sp>
    </p:spTree>
    <p:extLst>
      <p:ext uri="{BB962C8B-B14F-4D97-AF65-F5344CB8AC3E}">
        <p14:creationId xmlns:p14="http://schemas.microsoft.com/office/powerpoint/2010/main" val="4002141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71500" y="285750"/>
            <a:ext cx="8229600" cy="1143000"/>
          </a:xfrm>
          <a:solidFill>
            <a:schemeClr val="bg1"/>
          </a:solidFill>
        </p:spPr>
        <p:txBody>
          <a:bodyPr>
            <a:normAutofit/>
          </a:bodyPr>
          <a:lstStyle/>
          <a:p>
            <a:pPr algn="ctr" eaLnBrk="1" hangingPunct="1"/>
            <a:r>
              <a:rPr lang="nl-NL" sz="3600" i="1" dirty="0">
                <a:solidFill>
                  <a:srgbClr val="FF9900"/>
                </a:solidFill>
                <a:latin typeface="Calibri" panose="020F0502020204030204" pitchFamily="34" charset="0"/>
              </a:rPr>
              <a:t>De uitdagend creatieve leerling</a:t>
            </a:r>
          </a:p>
        </p:txBody>
      </p:sp>
      <p:pic>
        <p:nvPicPr>
          <p:cNvPr id="7" name="Picture 2" descr="F:\TALENTENLAB\6 Profielen HBers\uidagende.JPG"/>
          <p:cNvPicPr>
            <a:picLocks noGrp="1" noChangeAspect="1" noChangeArrowheads="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2570884"/>
            <a:ext cx="2736304" cy="4023180"/>
          </a:xfrm>
          <a:prstGeom prst="rect">
            <a:avLst/>
          </a:prstGeom>
          <a:solidFill>
            <a:schemeClr val="bg1"/>
          </a:solidFill>
        </p:spPr>
      </p:pic>
      <p:sp>
        <p:nvSpPr>
          <p:cNvPr id="16" name="Tijdelijke aanduiding voor inhoud 2"/>
          <p:cNvSpPr txBox="1">
            <a:spLocks/>
          </p:cNvSpPr>
          <p:nvPr/>
        </p:nvSpPr>
        <p:spPr bwMode="auto">
          <a:xfrm>
            <a:off x="3815916" y="3250326"/>
            <a:ext cx="4483247" cy="2664296"/>
          </a:xfrm>
          <a:prstGeom prst="rect">
            <a:avLst/>
          </a:prstGeom>
          <a:noFill/>
          <a:ln w="9525">
            <a:noFill/>
            <a:miter lim="800000"/>
            <a:headEnd/>
            <a:tailEnd/>
          </a:ln>
          <a:effectLst/>
        </p:spPr>
        <p:txBody>
          <a:bodyPr/>
          <a:lstStyle/>
          <a:p>
            <a:pPr marL="342900" lvl="0" indent="-342900" eaLnBrk="0" hangingPunct="0">
              <a:spcBef>
                <a:spcPct val="20000"/>
              </a:spcBef>
              <a:buFont typeface="Arial" charset="0"/>
              <a:buChar char="•"/>
            </a:pPr>
            <a:r>
              <a:rPr lang="nl-NL" sz="2400" dirty="0">
                <a:latin typeface="+mn-lt"/>
              </a:rPr>
              <a:t>Is creatief / origineel</a:t>
            </a:r>
          </a:p>
          <a:p>
            <a:pPr marL="342900" lvl="0" indent="-342900" eaLnBrk="0" hangingPunct="0">
              <a:spcBef>
                <a:spcPct val="20000"/>
              </a:spcBef>
              <a:buFont typeface="Arial" charset="0"/>
              <a:buChar char="•"/>
            </a:pPr>
            <a:r>
              <a:rPr lang="nl-NL" sz="2400" dirty="0">
                <a:latin typeface="+mn-lt"/>
              </a:rPr>
              <a:t>Corrigeert de leerkracht </a:t>
            </a:r>
          </a:p>
          <a:p>
            <a:pPr marL="342900" lvl="0" indent="-342900" eaLnBrk="0" hangingPunct="0">
              <a:spcBef>
                <a:spcPct val="20000"/>
              </a:spcBef>
              <a:buFont typeface="Arial" charset="0"/>
              <a:buChar char="•"/>
            </a:pPr>
            <a:r>
              <a:rPr lang="nl-NL" sz="2400" dirty="0">
                <a:latin typeface="+mn-lt"/>
              </a:rPr>
              <a:t>Stelt regels ter discussie</a:t>
            </a:r>
          </a:p>
          <a:p>
            <a:pPr marL="342900" lvl="0" indent="-342900" eaLnBrk="0" hangingPunct="0">
              <a:spcBef>
                <a:spcPct val="20000"/>
              </a:spcBef>
              <a:buFont typeface="Arial" charset="0"/>
              <a:buChar char="•"/>
            </a:pPr>
            <a:r>
              <a:rPr lang="nl-NL" sz="2400" dirty="0">
                <a:latin typeface="+mn-lt"/>
              </a:rPr>
              <a:t>Competitief</a:t>
            </a:r>
          </a:p>
          <a:p>
            <a:pPr marL="342900" lvl="0" indent="-342900" eaLnBrk="0" hangingPunct="0">
              <a:spcBef>
                <a:spcPct val="20000"/>
              </a:spcBef>
              <a:buFont typeface="Arial" charset="0"/>
              <a:buChar char="•"/>
            </a:pPr>
            <a:r>
              <a:rPr lang="nl-NL" sz="2400" dirty="0">
                <a:latin typeface="+mn-lt"/>
              </a:rPr>
              <a:t>Slechte zelfcontrole</a:t>
            </a:r>
          </a:p>
          <a:p>
            <a:pPr marL="342900" lvl="0" indent="-342900" eaLnBrk="0" hangingPunct="0">
              <a:spcBef>
                <a:spcPct val="20000"/>
              </a:spcBef>
              <a:buFont typeface="Arial" charset="0"/>
              <a:buChar char="•"/>
            </a:pPr>
            <a:r>
              <a:rPr lang="nl-NL" sz="2400" dirty="0">
                <a:latin typeface="+mn-lt"/>
              </a:rPr>
              <a:t>Inconsistente werkwijzen</a:t>
            </a:r>
          </a:p>
          <a:p>
            <a:pPr lvl="0" algn="l">
              <a:buFont typeface="Arial" pitchFamily="34" charset="0"/>
              <a:buChar char="•"/>
            </a:pPr>
            <a:endParaRPr lang="nl-NL" sz="2400" dirty="0">
              <a:latin typeface="+mn-lt"/>
            </a:endParaRPr>
          </a:p>
        </p:txBody>
      </p:sp>
      <p:sp>
        <p:nvSpPr>
          <p:cNvPr id="17" name="Tijdelijke aanduiding voor inhoud 2"/>
          <p:cNvSpPr txBox="1">
            <a:spLocks/>
          </p:cNvSpPr>
          <p:nvPr/>
        </p:nvSpPr>
        <p:spPr bwMode="auto">
          <a:xfrm>
            <a:off x="571500" y="1530040"/>
            <a:ext cx="7128792" cy="1008112"/>
          </a:xfrm>
          <a:prstGeom prst="rect">
            <a:avLst/>
          </a:prstGeom>
          <a:noFill/>
          <a:ln w="9525">
            <a:noFill/>
            <a:miter lim="800000"/>
            <a:headEnd/>
            <a:tailEnd/>
          </a:ln>
          <a:effectLst/>
        </p:spPr>
        <p:txBody>
          <a:bodyPr/>
          <a:lstStyle/>
          <a:p>
            <a:pPr marL="342900" indent="-342900" algn="l">
              <a:spcBef>
                <a:spcPct val="50000"/>
              </a:spcBef>
              <a:defRPr/>
            </a:pPr>
            <a:r>
              <a:rPr lang="nl-NL" sz="2400" i="1" kern="0" baseline="0" dirty="0">
                <a:latin typeface="+mn-lt"/>
              </a:rPr>
              <a:t>Deze leerling </a:t>
            </a:r>
            <a:r>
              <a:rPr lang="nl-NL" sz="2400" i="1" kern="0" baseline="0" dirty="0">
                <a:solidFill>
                  <a:srgbClr val="FF6600"/>
                </a:solidFill>
                <a:latin typeface="+mn-lt"/>
              </a:rPr>
              <a:t>verveelt zich</a:t>
            </a:r>
          </a:p>
          <a:p>
            <a:pPr marL="342900" indent="-342900" algn="l">
              <a:spcBef>
                <a:spcPct val="50000"/>
              </a:spcBef>
              <a:defRPr/>
            </a:pPr>
            <a:r>
              <a:rPr lang="nl-NL" sz="2400" i="1" kern="0" baseline="0" dirty="0">
                <a:latin typeface="+mn-lt"/>
                <a:sym typeface="Wingdings"/>
              </a:rPr>
              <a:t> </a:t>
            </a:r>
            <a:r>
              <a:rPr lang="nl-NL" sz="2400" i="1" kern="0" baseline="0" dirty="0">
                <a:latin typeface="+mn-lt"/>
              </a:rPr>
              <a:t>wordt</a:t>
            </a:r>
            <a:r>
              <a:rPr lang="nl-NL" sz="2400" i="1" kern="0" baseline="0" dirty="0">
                <a:solidFill>
                  <a:schemeClr val="bg2"/>
                </a:solidFill>
                <a:latin typeface="+mn-lt"/>
              </a:rPr>
              <a:t> </a:t>
            </a:r>
            <a:r>
              <a:rPr lang="nl-NL" sz="2400" i="1" kern="0" baseline="0" dirty="0">
                <a:solidFill>
                  <a:srgbClr val="FF6600"/>
                </a:solidFill>
                <a:latin typeface="+mn-lt"/>
              </a:rPr>
              <a:t>onvoldoende uitgedaagd</a:t>
            </a:r>
          </a:p>
        </p:txBody>
      </p:sp>
    </p:spTree>
    <p:extLst>
      <p:ext uri="{BB962C8B-B14F-4D97-AF65-F5344CB8AC3E}">
        <p14:creationId xmlns:p14="http://schemas.microsoft.com/office/powerpoint/2010/main" val="137913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fbeeldingsresultaat voor brainstormen">
            <a:extLst>
              <a:ext uri="{FF2B5EF4-FFF2-40B4-BE49-F238E27FC236}">
                <a16:creationId xmlns:a16="http://schemas.microsoft.com/office/drawing/2014/main" id="{EF65EF91-99BE-4964-A978-2D7C108ABF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94" b="20100"/>
          <a:stretch/>
        </p:blipFill>
        <p:spPr bwMode="auto">
          <a:xfrm>
            <a:off x="20" y="10"/>
            <a:ext cx="9143980" cy="4571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F40CA114-B78B-4E3B-A785-96745276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9144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a:extLst>
              <a:ext uri="{FF2B5EF4-FFF2-40B4-BE49-F238E27FC236}">
                <a16:creationId xmlns:a16="http://schemas.microsoft.com/office/drawing/2014/main" id="{B77C8483-A367-4551-B7DF-A111429306D9}"/>
              </a:ext>
            </a:extLst>
          </p:cNvPr>
          <p:cNvSpPr>
            <a:spLocks noGrp="1"/>
          </p:cNvSpPr>
          <p:nvPr>
            <p:ph type="title"/>
          </p:nvPr>
        </p:nvSpPr>
        <p:spPr>
          <a:xfrm>
            <a:off x="323560" y="4869160"/>
            <a:ext cx="2664263" cy="1368152"/>
          </a:xfrm>
        </p:spPr>
        <p:txBody>
          <a:bodyPr vert="horz" lIns="91440" tIns="45720" rIns="91440" bIns="45720" rtlCol="0" anchor="ctr">
            <a:normAutofit fontScale="90000"/>
          </a:bodyPr>
          <a:lstStyle/>
          <a:p>
            <a:pPr algn="r" defTabSz="914400"/>
            <a:r>
              <a:rPr lang="en-US" sz="3600" b="1" dirty="0" err="1"/>
              <a:t>Waar</a:t>
            </a:r>
            <a:r>
              <a:rPr lang="en-US" sz="3600" b="1" dirty="0"/>
              <a:t> </a:t>
            </a:r>
            <a:r>
              <a:rPr lang="en-US" sz="3600" b="1" dirty="0" err="1"/>
              <a:t>gaan</a:t>
            </a:r>
            <a:r>
              <a:rPr lang="en-US" sz="3600" b="1" dirty="0"/>
              <a:t> we het over </a:t>
            </a:r>
            <a:r>
              <a:rPr lang="en-US" sz="3600" b="1" dirty="0" err="1"/>
              <a:t>hebben</a:t>
            </a:r>
            <a:r>
              <a:rPr lang="en-US" sz="3600" b="1" dirty="0"/>
              <a:t> ?   </a:t>
            </a:r>
          </a:p>
        </p:txBody>
      </p:sp>
      <p:sp>
        <p:nvSpPr>
          <p:cNvPr id="4" name="Tekstvak 3">
            <a:extLst>
              <a:ext uri="{FF2B5EF4-FFF2-40B4-BE49-F238E27FC236}">
                <a16:creationId xmlns:a16="http://schemas.microsoft.com/office/drawing/2014/main" id="{FF22AB31-93F9-4BA6-A570-CCAE36A4355D}"/>
              </a:ext>
            </a:extLst>
          </p:cNvPr>
          <p:cNvSpPr txBox="1"/>
          <p:nvPr/>
        </p:nvSpPr>
        <p:spPr>
          <a:xfrm>
            <a:off x="3779912" y="5013176"/>
            <a:ext cx="2621143" cy="1092244"/>
          </a:xfrm>
          <a:prstGeom prst="rect">
            <a:avLst/>
          </a:prstGeom>
        </p:spPr>
        <p:txBody>
          <a:bodyPr vert="horz" lIns="91440" tIns="45720" rIns="91440" bIns="45720" rtlCol="0" anchor="ctr">
            <a:noAutofit/>
          </a:bodyPr>
          <a:lstStyle/>
          <a:p>
            <a:pPr>
              <a:lnSpc>
                <a:spcPct val="90000"/>
              </a:lnSpc>
              <a:spcBef>
                <a:spcPts val="1000"/>
              </a:spcBef>
            </a:pPr>
            <a:r>
              <a:rPr lang="en-US" sz="3600" dirty="0">
                <a:latin typeface="+mn-lt"/>
              </a:rPr>
              <a:t>En </a:t>
            </a:r>
            <a:r>
              <a:rPr lang="en-US" sz="3600" dirty="0" err="1">
                <a:latin typeface="+mn-lt"/>
              </a:rPr>
              <a:t>welke</a:t>
            </a:r>
            <a:r>
              <a:rPr lang="en-US" sz="3600" dirty="0">
                <a:latin typeface="+mn-lt"/>
              </a:rPr>
              <a:t> </a:t>
            </a:r>
            <a:r>
              <a:rPr lang="en-US" sz="3600" dirty="0" err="1">
                <a:latin typeface="+mn-lt"/>
              </a:rPr>
              <a:t>vraag</a:t>
            </a:r>
            <a:r>
              <a:rPr lang="en-US" sz="3600" dirty="0">
                <a:latin typeface="+mn-lt"/>
              </a:rPr>
              <a:t> </a:t>
            </a:r>
            <a:r>
              <a:rPr lang="en-US" sz="3600" dirty="0" err="1">
                <a:latin typeface="+mn-lt"/>
              </a:rPr>
              <a:t>leeft</a:t>
            </a:r>
            <a:r>
              <a:rPr lang="en-US" sz="3600" dirty="0">
                <a:latin typeface="+mn-lt"/>
              </a:rPr>
              <a:t> er </a:t>
            </a:r>
            <a:r>
              <a:rPr lang="en-US" sz="3600" dirty="0" err="1">
                <a:latin typeface="+mn-lt"/>
              </a:rPr>
              <a:t>bij</a:t>
            </a:r>
            <a:r>
              <a:rPr lang="en-US" sz="3600" dirty="0">
                <a:latin typeface="+mn-lt"/>
              </a:rPr>
              <a:t> </a:t>
            </a:r>
            <a:r>
              <a:rPr lang="en-US" sz="3600" dirty="0" err="1">
                <a:latin typeface="+mn-lt"/>
              </a:rPr>
              <a:t>jullie</a:t>
            </a:r>
            <a:r>
              <a:rPr lang="en-US" sz="3600" dirty="0">
                <a:latin typeface="+mn-lt"/>
              </a:rPr>
              <a:t>?</a:t>
            </a:r>
          </a:p>
        </p:txBody>
      </p:sp>
      <p:cxnSp>
        <p:nvCxnSpPr>
          <p:cNvPr id="139" name="Straight Connector 138">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20785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214313"/>
            <a:ext cx="8229600" cy="1143000"/>
          </a:xfrm>
          <a:solidFill>
            <a:schemeClr val="bg1"/>
          </a:solidFill>
        </p:spPr>
        <p:txBody>
          <a:bodyPr>
            <a:normAutofit/>
          </a:bodyPr>
          <a:lstStyle/>
          <a:p>
            <a:pPr algn="ctr" eaLnBrk="1" hangingPunct="1"/>
            <a:r>
              <a:rPr lang="nl-NL" sz="3600" i="1" dirty="0">
                <a:solidFill>
                  <a:srgbClr val="FF0000"/>
                </a:solidFill>
                <a:latin typeface="Calibri" panose="020F0502020204030204" pitchFamily="34" charset="0"/>
              </a:rPr>
              <a:t>De RISICO lopende leerling</a:t>
            </a:r>
          </a:p>
        </p:txBody>
      </p:sp>
      <p:pic>
        <p:nvPicPr>
          <p:cNvPr id="6" name="Picture 2" descr="F:\TALENTENLAB\6 Profielen HBers\risicovolle.JPG"/>
          <p:cNvPicPr>
            <a:picLocks noGrp="1" noChangeAspect="1" noChangeArrowheads="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3181915"/>
            <a:ext cx="2483768" cy="3569019"/>
          </a:xfrm>
          <a:prstGeom prst="rect">
            <a:avLst/>
          </a:prstGeom>
          <a:solidFill>
            <a:schemeClr val="bg1"/>
          </a:solidFill>
        </p:spPr>
      </p:pic>
      <p:sp>
        <p:nvSpPr>
          <p:cNvPr id="18" name="Tijdelijke aanduiding voor inhoud 2"/>
          <p:cNvSpPr txBox="1">
            <a:spLocks/>
          </p:cNvSpPr>
          <p:nvPr/>
        </p:nvSpPr>
        <p:spPr bwMode="auto">
          <a:xfrm>
            <a:off x="3707904" y="3212976"/>
            <a:ext cx="5112568" cy="3096344"/>
          </a:xfrm>
          <a:prstGeom prst="rect">
            <a:avLst/>
          </a:prstGeom>
          <a:noFill/>
          <a:ln w="9525">
            <a:noFill/>
            <a:miter lim="800000"/>
            <a:headEnd/>
            <a:tailEnd/>
          </a:ln>
          <a:effectLst/>
        </p:spPr>
        <p:txBody>
          <a:bodyPr/>
          <a:lstStyle/>
          <a:p>
            <a:pPr algn="l"/>
            <a:endParaRPr lang="nl-NL" sz="2400" dirty="0">
              <a:latin typeface="+mn-lt"/>
            </a:endParaRPr>
          </a:p>
          <a:p>
            <a:pPr marL="342900" indent="-342900" eaLnBrk="0" hangingPunct="0">
              <a:spcBef>
                <a:spcPct val="20000"/>
              </a:spcBef>
              <a:buFont typeface="Arial" charset="0"/>
              <a:buChar char="•"/>
            </a:pPr>
            <a:r>
              <a:rPr lang="nl-NL" sz="2400" dirty="0">
                <a:latin typeface="+mn-lt"/>
              </a:rPr>
              <a:t>Presteert gemiddeld of minder</a:t>
            </a:r>
          </a:p>
          <a:p>
            <a:pPr marL="342900" indent="-342900" eaLnBrk="0" hangingPunct="0">
              <a:spcBef>
                <a:spcPct val="20000"/>
              </a:spcBef>
              <a:buFont typeface="Arial" charset="0"/>
              <a:buChar char="•"/>
            </a:pPr>
            <a:r>
              <a:rPr lang="nl-NL" sz="2400" dirty="0">
                <a:latin typeface="+mn-lt"/>
              </a:rPr>
              <a:t>Werkt inconsistent</a:t>
            </a:r>
          </a:p>
          <a:p>
            <a:pPr marL="342900" indent="-342900" eaLnBrk="0" hangingPunct="0">
              <a:spcBef>
                <a:spcPct val="20000"/>
              </a:spcBef>
              <a:buFont typeface="Arial" charset="0"/>
              <a:buChar char="•"/>
            </a:pPr>
            <a:r>
              <a:rPr lang="nl-NL" sz="2400" dirty="0">
                <a:latin typeface="+mn-lt"/>
              </a:rPr>
              <a:t>Verstoort, reageert af</a:t>
            </a:r>
          </a:p>
          <a:p>
            <a:pPr marL="342900" indent="-342900" eaLnBrk="0" hangingPunct="0">
              <a:spcBef>
                <a:spcPct val="20000"/>
              </a:spcBef>
              <a:buFont typeface="Arial" charset="0"/>
              <a:buChar char="•"/>
            </a:pPr>
            <a:r>
              <a:rPr lang="nl-NL" sz="2400" dirty="0">
                <a:latin typeface="+mn-lt"/>
              </a:rPr>
              <a:t>Zoekt buitenschoolse uitdaging</a:t>
            </a:r>
          </a:p>
          <a:p>
            <a:pPr marL="342900" indent="-342900" eaLnBrk="0" hangingPunct="0">
              <a:spcBef>
                <a:spcPct val="20000"/>
              </a:spcBef>
              <a:buFont typeface="Arial" charset="0"/>
              <a:buChar char="•"/>
            </a:pPr>
            <a:r>
              <a:rPr lang="nl-NL" sz="2400" dirty="0">
                <a:latin typeface="+mn-lt"/>
              </a:rPr>
              <a:t>Maakt taken niet af</a:t>
            </a:r>
          </a:p>
          <a:p>
            <a:pPr lvl="0" algn="l">
              <a:buFont typeface="Arial" pitchFamily="34" charset="0"/>
              <a:buChar char="•"/>
            </a:pPr>
            <a:endParaRPr lang="nl-NL" sz="2400" dirty="0"/>
          </a:p>
          <a:p>
            <a:pPr marL="342900" indent="-342900">
              <a:spcBef>
                <a:spcPct val="50000"/>
              </a:spcBef>
              <a:defRPr/>
            </a:pPr>
            <a:endParaRPr lang="nl-NL" sz="1800" kern="0" baseline="0" dirty="0">
              <a:latin typeface="+mn-lt"/>
              <a:ea typeface="+mn-ea"/>
              <a:cs typeface="+mn-cs"/>
            </a:endParaRPr>
          </a:p>
        </p:txBody>
      </p:sp>
      <p:sp>
        <p:nvSpPr>
          <p:cNvPr id="20" name="Tekstvak 19"/>
          <p:cNvSpPr txBox="1"/>
          <p:nvPr/>
        </p:nvSpPr>
        <p:spPr>
          <a:xfrm>
            <a:off x="539552" y="1484784"/>
            <a:ext cx="8424936" cy="1569660"/>
          </a:xfrm>
          <a:prstGeom prst="rect">
            <a:avLst/>
          </a:prstGeom>
          <a:noFill/>
        </p:spPr>
        <p:txBody>
          <a:bodyPr wrap="square" rtlCol="0">
            <a:spAutoFit/>
          </a:bodyPr>
          <a:lstStyle/>
          <a:p>
            <a:pPr algn="l"/>
            <a:r>
              <a:rPr lang="nl-NL" sz="2400" i="1" dirty="0">
                <a:latin typeface="+mn-lt"/>
              </a:rPr>
              <a:t>Deze leerling presteert </a:t>
            </a:r>
            <a:r>
              <a:rPr lang="nl-NL" sz="2400" b="1" i="1" u="sng" dirty="0">
                <a:solidFill>
                  <a:srgbClr val="FF0000"/>
                </a:solidFill>
                <a:latin typeface="+mn-lt"/>
              </a:rPr>
              <a:t>ver</a:t>
            </a:r>
            <a:r>
              <a:rPr lang="nl-NL" sz="2400" i="1" dirty="0">
                <a:solidFill>
                  <a:srgbClr val="FF0000"/>
                </a:solidFill>
                <a:latin typeface="+mn-lt"/>
              </a:rPr>
              <a:t> onder zijn eigen kunnen</a:t>
            </a:r>
          </a:p>
          <a:p>
            <a:pPr algn="l"/>
            <a:r>
              <a:rPr lang="nl-NL" sz="2400" i="1" dirty="0">
                <a:latin typeface="+mn-lt"/>
                <a:sym typeface="Wingdings"/>
              </a:rPr>
              <a:t></a:t>
            </a:r>
            <a:r>
              <a:rPr lang="nl-NL" sz="2400" i="1" dirty="0">
                <a:latin typeface="+mn-lt"/>
              </a:rPr>
              <a:t> Slechte prestatiemotivatie, gebrekkige werk- en leerstrategieën</a:t>
            </a:r>
          </a:p>
          <a:p>
            <a:r>
              <a:rPr lang="nl-NL" sz="2400" i="1" dirty="0">
                <a:sym typeface="Wingdings"/>
              </a:rPr>
              <a:t></a:t>
            </a:r>
            <a:r>
              <a:rPr lang="nl-NL" sz="2400" i="1" dirty="0"/>
              <a:t> </a:t>
            </a:r>
            <a:r>
              <a:rPr lang="nl-NL" sz="2400" b="1" dirty="0"/>
              <a:t>Onderpresteerder</a:t>
            </a:r>
            <a:r>
              <a:rPr lang="nl-NL" sz="2400" dirty="0"/>
              <a:t> in </a:t>
            </a:r>
            <a:r>
              <a:rPr lang="nl-NL" sz="2400" u="sng" dirty="0"/>
              <a:t>absolute</a:t>
            </a:r>
            <a:r>
              <a:rPr lang="nl-NL" sz="2400" dirty="0"/>
              <a:t> zin:</a:t>
            </a:r>
          </a:p>
          <a:p>
            <a:pPr lvl="0" algn="l"/>
            <a:endParaRPr lang="nl-NL" sz="2400" i="1" dirty="0">
              <a:latin typeface="+mn-lt"/>
            </a:endParaRPr>
          </a:p>
        </p:txBody>
      </p:sp>
    </p:spTree>
    <p:extLst>
      <p:ext uri="{BB962C8B-B14F-4D97-AF65-F5344CB8AC3E}">
        <p14:creationId xmlns:p14="http://schemas.microsoft.com/office/powerpoint/2010/main" val="58209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9512" y="17748"/>
            <a:ext cx="8507288" cy="1143000"/>
          </a:xfrm>
          <a:solidFill>
            <a:schemeClr val="bg1"/>
          </a:solidFill>
        </p:spPr>
        <p:txBody>
          <a:bodyPr>
            <a:normAutofit/>
          </a:bodyPr>
          <a:lstStyle/>
          <a:p>
            <a:pPr algn="ctr" eaLnBrk="1" hangingPunct="1"/>
            <a:r>
              <a:rPr lang="nl-NL" sz="3600" i="1" dirty="0">
                <a:solidFill>
                  <a:srgbClr val="92D050"/>
                </a:solidFill>
                <a:latin typeface="Calibri" panose="020F0502020204030204" pitchFamily="34" charset="0"/>
              </a:rPr>
              <a:t>De aangepaste succesvolle leerling</a:t>
            </a:r>
          </a:p>
        </p:txBody>
      </p:sp>
      <p:sp>
        <p:nvSpPr>
          <p:cNvPr id="16" name="Tijdelijke aanduiding voor inhoud 2"/>
          <p:cNvSpPr>
            <a:spLocks noGrp="1"/>
          </p:cNvSpPr>
          <p:nvPr>
            <p:ph idx="1"/>
          </p:nvPr>
        </p:nvSpPr>
        <p:spPr>
          <a:xfrm>
            <a:off x="3851920" y="3501008"/>
            <a:ext cx="5292080" cy="3096344"/>
          </a:xfrm>
        </p:spPr>
        <p:txBody>
          <a:bodyPr>
            <a:noAutofit/>
          </a:bodyPr>
          <a:lstStyle/>
          <a:p>
            <a:pPr lvl="0"/>
            <a:r>
              <a:rPr lang="nl-NL" sz="2400" dirty="0"/>
              <a:t>(Te) perfectionistisch</a:t>
            </a:r>
          </a:p>
          <a:p>
            <a:pPr lvl="0"/>
            <a:r>
              <a:rPr lang="nl-NL" sz="2400" dirty="0"/>
              <a:t>Zoekt bevestiging van de leerkracht</a:t>
            </a:r>
          </a:p>
          <a:p>
            <a:pPr lvl="0"/>
            <a:r>
              <a:rPr lang="nl-NL" sz="2400" dirty="0"/>
              <a:t>Vermijdt risico</a:t>
            </a:r>
          </a:p>
          <a:p>
            <a:pPr lvl="0"/>
            <a:r>
              <a:rPr lang="nl-NL" sz="2400" dirty="0"/>
              <a:t>Accepterend en conformerend</a:t>
            </a:r>
          </a:p>
          <a:p>
            <a:pPr lvl="0"/>
            <a:r>
              <a:rPr lang="nl-NL" sz="2400" dirty="0"/>
              <a:t>Stelt zich afhankelijk op</a:t>
            </a:r>
          </a:p>
        </p:txBody>
      </p:sp>
      <p:sp>
        <p:nvSpPr>
          <p:cNvPr id="17" name="Tijdelijke aanduiding voor inhoud 2"/>
          <p:cNvSpPr txBox="1">
            <a:spLocks/>
          </p:cNvSpPr>
          <p:nvPr/>
        </p:nvSpPr>
        <p:spPr bwMode="auto">
          <a:xfrm>
            <a:off x="323528" y="1232738"/>
            <a:ext cx="8568952" cy="1800200"/>
          </a:xfrm>
          <a:prstGeom prst="rect">
            <a:avLst/>
          </a:prstGeom>
          <a:noFill/>
          <a:ln w="9525">
            <a:noFill/>
            <a:miter lim="800000"/>
            <a:headEnd/>
            <a:tailEnd/>
          </a:ln>
          <a:effectLst/>
        </p:spPr>
        <p:txBody>
          <a:bodyPr/>
          <a:lstStyle/>
          <a:p>
            <a:pPr algn="l"/>
            <a:r>
              <a:rPr lang="nl-NL" sz="2400" i="1" dirty="0"/>
              <a:t> </a:t>
            </a:r>
            <a:r>
              <a:rPr lang="nl-NL" sz="2400" i="1" dirty="0">
                <a:latin typeface="+mn-lt"/>
              </a:rPr>
              <a:t>Deze leerling wordt onvoldoende aangesproken op de </a:t>
            </a:r>
            <a:r>
              <a:rPr lang="nl-NL" sz="2400" i="1" u="sng" dirty="0">
                <a:latin typeface="+mn-lt"/>
              </a:rPr>
              <a:t>eigen</a:t>
            </a:r>
            <a:r>
              <a:rPr lang="nl-NL" sz="2400" i="1" dirty="0">
                <a:latin typeface="+mn-lt"/>
              </a:rPr>
              <a:t> mogelijkheden: </a:t>
            </a:r>
          </a:p>
          <a:p>
            <a:pPr algn="l"/>
            <a:r>
              <a:rPr lang="nl-NL" sz="2400" i="1" dirty="0">
                <a:solidFill>
                  <a:srgbClr val="92D050"/>
                </a:solidFill>
                <a:latin typeface="+mn-lt"/>
                <a:sym typeface="Wingdings"/>
              </a:rPr>
              <a:t></a:t>
            </a:r>
            <a:r>
              <a:rPr lang="nl-NL" sz="2400" i="1" dirty="0">
                <a:solidFill>
                  <a:srgbClr val="92D050"/>
                </a:solidFill>
                <a:latin typeface="+mn-lt"/>
              </a:rPr>
              <a:t> onderpresteren </a:t>
            </a:r>
            <a:r>
              <a:rPr lang="nl-NL" sz="2400" i="1" dirty="0">
                <a:latin typeface="+mn-lt"/>
              </a:rPr>
              <a:t>in </a:t>
            </a:r>
            <a:r>
              <a:rPr lang="nl-NL" sz="2400" i="1" u="sng" dirty="0">
                <a:latin typeface="+mn-lt"/>
              </a:rPr>
              <a:t>relatieve</a:t>
            </a:r>
            <a:r>
              <a:rPr lang="nl-NL" sz="2400" i="1" dirty="0">
                <a:latin typeface="+mn-lt"/>
              </a:rPr>
              <a:t> zin</a:t>
            </a:r>
          </a:p>
          <a:p>
            <a:pPr algn="l"/>
            <a:r>
              <a:rPr lang="nl-NL" sz="2400" i="1" dirty="0">
                <a:latin typeface="+mn-lt"/>
                <a:sym typeface="Wingdings"/>
              </a:rPr>
              <a:t></a:t>
            </a:r>
            <a:r>
              <a:rPr lang="nl-NL" sz="2400" i="1" dirty="0">
                <a:latin typeface="+mn-lt"/>
              </a:rPr>
              <a:t> leert niet te leren </a:t>
            </a:r>
            <a:r>
              <a:rPr lang="nl-NL" sz="2400" i="1" dirty="0">
                <a:latin typeface="+mn-lt"/>
                <a:sym typeface="Wingdings"/>
              </a:rPr>
              <a:t></a:t>
            </a:r>
            <a:r>
              <a:rPr lang="nl-NL" sz="2400" i="1" dirty="0">
                <a:latin typeface="+mn-lt"/>
              </a:rPr>
              <a:t> </a:t>
            </a:r>
            <a:r>
              <a:rPr lang="nl-NL" sz="2400" i="1" dirty="0" err="1">
                <a:solidFill>
                  <a:srgbClr val="92D050"/>
                </a:solidFill>
                <a:latin typeface="+mn-lt"/>
              </a:rPr>
              <a:t>dúrft</a:t>
            </a:r>
            <a:r>
              <a:rPr lang="nl-NL" sz="2400" i="1" dirty="0">
                <a:solidFill>
                  <a:srgbClr val="92D050"/>
                </a:solidFill>
                <a:latin typeface="+mn-lt"/>
              </a:rPr>
              <a:t> niet te leren</a:t>
            </a:r>
          </a:p>
          <a:p>
            <a:pPr algn="l"/>
            <a:r>
              <a:rPr lang="nl-NL" sz="2400" i="1" dirty="0">
                <a:latin typeface="+mn-lt"/>
                <a:sym typeface="Wingdings"/>
              </a:rPr>
              <a:t></a:t>
            </a:r>
            <a:r>
              <a:rPr lang="nl-NL" sz="2400" i="1" dirty="0">
                <a:latin typeface="+mn-lt"/>
              </a:rPr>
              <a:t> </a:t>
            </a:r>
            <a:r>
              <a:rPr lang="nl-NL" sz="2400" i="1" dirty="0">
                <a:solidFill>
                  <a:srgbClr val="92D050"/>
                </a:solidFill>
                <a:latin typeface="+mn-lt"/>
              </a:rPr>
              <a:t>risico: faalangst </a:t>
            </a:r>
          </a:p>
        </p:txBody>
      </p:sp>
      <p:pic>
        <p:nvPicPr>
          <p:cNvPr id="6" name="Picture 3" descr="F:\TALENTENLAB\6 Profielen HBers\succesvoll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212976"/>
            <a:ext cx="2520280" cy="3456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28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14313"/>
            <a:ext cx="8229600" cy="1143000"/>
          </a:xfrm>
          <a:solidFill>
            <a:schemeClr val="bg1"/>
          </a:solidFill>
        </p:spPr>
        <p:txBody>
          <a:bodyPr>
            <a:normAutofit/>
          </a:bodyPr>
          <a:lstStyle/>
          <a:p>
            <a:pPr algn="ctr" eaLnBrk="1" hangingPunct="1"/>
            <a:r>
              <a:rPr lang="nl-NL" sz="3600" i="1" dirty="0">
                <a:solidFill>
                  <a:srgbClr val="FF9900"/>
                </a:solidFill>
                <a:latin typeface="Calibri" panose="020F0502020204030204" pitchFamily="34" charset="0"/>
              </a:rPr>
              <a:t>De onderduikende leerling</a:t>
            </a:r>
          </a:p>
        </p:txBody>
      </p:sp>
      <p:sp>
        <p:nvSpPr>
          <p:cNvPr id="19" name="Tijdelijke aanduiding voor inhoud 2"/>
          <p:cNvSpPr>
            <a:spLocks noGrp="1"/>
          </p:cNvSpPr>
          <p:nvPr>
            <p:ph idx="1"/>
          </p:nvPr>
        </p:nvSpPr>
        <p:spPr>
          <a:xfrm>
            <a:off x="3707904" y="2708920"/>
            <a:ext cx="5112568" cy="3744416"/>
          </a:xfrm>
        </p:spPr>
        <p:txBody>
          <a:bodyPr>
            <a:noAutofit/>
          </a:bodyPr>
          <a:lstStyle/>
          <a:p>
            <a:pPr lvl="0"/>
            <a:r>
              <a:rPr lang="nl-NL" sz="2400" dirty="0"/>
              <a:t>Presteert goed op tests </a:t>
            </a:r>
          </a:p>
          <a:p>
            <a:pPr lvl="0"/>
            <a:r>
              <a:rPr lang="nl-NL" sz="2400" dirty="0"/>
              <a:t>Presteert gemiddeld in de klas</a:t>
            </a:r>
          </a:p>
          <a:p>
            <a:pPr lvl="0"/>
            <a:r>
              <a:rPr lang="nl-NL" sz="2400" dirty="0"/>
              <a:t>Ontkent eigen begaafdheid</a:t>
            </a:r>
          </a:p>
          <a:p>
            <a:pPr lvl="0"/>
            <a:r>
              <a:rPr lang="nl-NL" sz="2400" dirty="0"/>
              <a:t>Vermijdt uitdaging</a:t>
            </a:r>
          </a:p>
          <a:p>
            <a:pPr lvl="0"/>
            <a:r>
              <a:rPr lang="nl-NL" sz="2400" dirty="0"/>
              <a:t>Doet niet mee aan </a:t>
            </a:r>
            <a:r>
              <a:rPr lang="nl-NL" sz="2400" dirty="0" err="1"/>
              <a:t>versnellings</a:t>
            </a:r>
            <a:r>
              <a:rPr lang="nl-NL" sz="2400" dirty="0"/>
              <a:t>- /verrijkingsactiviteiten</a:t>
            </a:r>
          </a:p>
          <a:p>
            <a:pPr lvl="0"/>
            <a:r>
              <a:rPr lang="nl-NL" sz="2400" dirty="0"/>
              <a:t>Zoekt sociale acceptatie</a:t>
            </a:r>
          </a:p>
          <a:p>
            <a:pPr lvl="0"/>
            <a:r>
              <a:rPr lang="nl-NL" sz="2400" dirty="0"/>
              <a:t>Wisselt in vriendschappen</a:t>
            </a:r>
          </a:p>
        </p:txBody>
      </p:sp>
      <p:sp>
        <p:nvSpPr>
          <p:cNvPr id="20" name="Tijdelijke aanduiding voor inhoud 2"/>
          <p:cNvSpPr txBox="1">
            <a:spLocks/>
          </p:cNvSpPr>
          <p:nvPr/>
        </p:nvSpPr>
        <p:spPr bwMode="auto">
          <a:xfrm>
            <a:off x="539552" y="1340768"/>
            <a:ext cx="7128792" cy="1008112"/>
          </a:xfrm>
          <a:prstGeom prst="rect">
            <a:avLst/>
          </a:prstGeom>
          <a:noFill/>
          <a:ln w="9525">
            <a:noFill/>
            <a:miter lim="800000"/>
            <a:headEnd/>
            <a:tailEnd/>
          </a:ln>
          <a:effectLst/>
        </p:spPr>
        <p:txBody>
          <a:bodyPr/>
          <a:lstStyle/>
          <a:p>
            <a:pPr lvl="0" algn="l"/>
            <a:r>
              <a:rPr lang="nl-NL" sz="2400" i="1" dirty="0">
                <a:latin typeface="+mn-lt"/>
              </a:rPr>
              <a:t>Deze leerling doet alles  om </a:t>
            </a:r>
            <a:r>
              <a:rPr lang="nl-NL" sz="2400" i="1" dirty="0">
                <a:solidFill>
                  <a:srgbClr val="FF9900"/>
                </a:solidFill>
                <a:latin typeface="+mn-lt"/>
              </a:rPr>
              <a:t>niet op te vallen!</a:t>
            </a:r>
          </a:p>
          <a:p>
            <a:pPr lvl="0" algn="l"/>
            <a:r>
              <a:rPr lang="nl-NL" sz="2400" i="1" dirty="0">
                <a:latin typeface="+mn-lt"/>
                <a:sym typeface="Wingdings"/>
              </a:rPr>
              <a:t></a:t>
            </a:r>
            <a:r>
              <a:rPr lang="nl-NL" sz="2400" i="1" dirty="0">
                <a:latin typeface="+mn-lt"/>
              </a:rPr>
              <a:t> </a:t>
            </a:r>
            <a:r>
              <a:rPr lang="nl-NL" sz="2400" i="1" dirty="0">
                <a:solidFill>
                  <a:srgbClr val="FF9900"/>
                </a:solidFill>
                <a:latin typeface="+mn-lt"/>
              </a:rPr>
              <a:t>Onzeker en faalangstig </a:t>
            </a:r>
          </a:p>
        </p:txBody>
      </p:sp>
      <p:pic>
        <p:nvPicPr>
          <p:cNvPr id="6" name="Picture 2" descr="F:\TALENTENLAB\6 Profielen HBers\onderduikende.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548" y="2483768"/>
            <a:ext cx="2706695" cy="4350639"/>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142000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solidFill>
        </p:spPr>
        <p:txBody>
          <a:bodyPr>
            <a:normAutofit/>
          </a:bodyPr>
          <a:lstStyle/>
          <a:p>
            <a:r>
              <a:rPr lang="en-US" sz="3600" dirty="0">
                <a:latin typeface="Calibri" panose="020F0502020204030204" pitchFamily="34" charset="0"/>
              </a:rPr>
              <a:t>De </a:t>
            </a:r>
            <a:r>
              <a:rPr lang="en-US" sz="3600" dirty="0" err="1">
                <a:solidFill>
                  <a:srgbClr val="FF0000"/>
                </a:solidFill>
                <a:latin typeface="Calibri" panose="020F0502020204030204" pitchFamily="34" charset="0"/>
              </a:rPr>
              <a:t>dubbel</a:t>
            </a:r>
            <a:r>
              <a:rPr lang="en-US" sz="3600" dirty="0">
                <a:solidFill>
                  <a:srgbClr val="FF0000"/>
                </a:solidFill>
                <a:latin typeface="Calibri" panose="020F0502020204030204" pitchFamily="34" charset="0"/>
              </a:rPr>
              <a:t> </a:t>
            </a:r>
            <a:r>
              <a:rPr lang="en-US" sz="3600" dirty="0" err="1">
                <a:solidFill>
                  <a:srgbClr val="FF0000"/>
                </a:solidFill>
                <a:latin typeface="Calibri" panose="020F0502020204030204" pitchFamily="34" charset="0"/>
              </a:rPr>
              <a:t>bijzondere</a:t>
            </a:r>
            <a:r>
              <a:rPr lang="en-US" sz="3600" dirty="0">
                <a:latin typeface="Calibri" panose="020F0502020204030204" pitchFamily="34" charset="0"/>
              </a:rPr>
              <a:t> </a:t>
            </a:r>
            <a:r>
              <a:rPr lang="en-US" sz="3600" dirty="0" err="1">
                <a:latin typeface="Calibri" panose="020F0502020204030204" pitchFamily="34" charset="0"/>
              </a:rPr>
              <a:t>leerling</a:t>
            </a:r>
            <a:endParaRPr lang="nl-NL" sz="3600" dirty="0">
              <a:latin typeface="Calibri" panose="020F0502020204030204" pitchFamily="34" charset="0"/>
            </a:endParaRPr>
          </a:p>
        </p:txBody>
      </p:sp>
      <p:pic>
        <p:nvPicPr>
          <p:cNvPr id="6150" name="Picture 6" descr="F:\TALENTENLAB\6 Profielen HBers\dubbelbijzonder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2975014"/>
            <a:ext cx="2191785" cy="3550330"/>
          </a:xfrm>
          <a:prstGeom prst="rect">
            <a:avLst/>
          </a:prstGeom>
          <a:solidFill>
            <a:schemeClr val="bg1"/>
          </a:solidFill>
        </p:spPr>
      </p:pic>
      <p:sp>
        <p:nvSpPr>
          <p:cNvPr id="6" name="Rechthoek 5"/>
          <p:cNvSpPr/>
          <p:nvPr/>
        </p:nvSpPr>
        <p:spPr>
          <a:xfrm>
            <a:off x="0" y="6525344"/>
            <a:ext cx="7110536" cy="307777"/>
          </a:xfrm>
          <a:prstGeom prst="rect">
            <a:avLst/>
          </a:prstGeom>
        </p:spPr>
        <p:txBody>
          <a:bodyPr wrap="square">
            <a:spAutoFit/>
          </a:bodyPr>
          <a:lstStyle/>
          <a:p>
            <a:r>
              <a:rPr lang="nl-NL" sz="1400" i="1" dirty="0">
                <a:solidFill>
                  <a:schemeClr val="bg2">
                    <a:lumMod val="50000"/>
                  </a:schemeClr>
                </a:solidFill>
                <a:latin typeface="+mn-lt"/>
              </a:rPr>
              <a:t>Bron: </a:t>
            </a:r>
            <a:r>
              <a:rPr lang="nl-NL" sz="1400" i="1" dirty="0" err="1">
                <a:solidFill>
                  <a:schemeClr val="bg2">
                    <a:lumMod val="50000"/>
                  </a:schemeClr>
                </a:solidFill>
                <a:latin typeface="+mn-lt"/>
              </a:rPr>
              <a:t>www.kpcgroep.nl</a:t>
            </a:r>
            <a:r>
              <a:rPr lang="nl-NL" sz="1400" i="1" dirty="0">
                <a:solidFill>
                  <a:schemeClr val="bg2">
                    <a:lumMod val="50000"/>
                  </a:schemeClr>
                </a:solidFill>
                <a:latin typeface="+mn-lt"/>
              </a:rPr>
              <a:t>/handreikinghoogbegaafdheid</a:t>
            </a:r>
          </a:p>
        </p:txBody>
      </p:sp>
      <p:sp>
        <p:nvSpPr>
          <p:cNvPr id="5" name="Tijdelijke aanduiding voor inhoud 2"/>
          <p:cNvSpPr txBox="1">
            <a:spLocks/>
          </p:cNvSpPr>
          <p:nvPr/>
        </p:nvSpPr>
        <p:spPr bwMode="auto">
          <a:xfrm>
            <a:off x="153070" y="1265514"/>
            <a:ext cx="8547989" cy="1390021"/>
          </a:xfrm>
          <a:prstGeom prst="rect">
            <a:avLst/>
          </a:prstGeom>
          <a:noFill/>
          <a:ln w="9525">
            <a:noFill/>
            <a:miter lim="800000"/>
            <a:headEnd/>
            <a:tailEnd/>
          </a:ln>
          <a:effectLst/>
        </p:spPr>
        <p:txBody>
          <a:bodyPr/>
          <a:lstStyle/>
          <a:p>
            <a:pPr algn="l"/>
            <a:r>
              <a:rPr lang="nl-NL" sz="2400" i="1" dirty="0">
                <a:latin typeface="+mn-lt"/>
              </a:rPr>
              <a:t>Deze leerling heeft afwijkende schoolresultaten en vertoont (zeer) afwijkend gedrag.</a:t>
            </a:r>
          </a:p>
          <a:p>
            <a:pPr algn="l"/>
            <a:r>
              <a:rPr lang="nl-NL" sz="2400" i="1" dirty="0">
                <a:latin typeface="+mn-lt"/>
              </a:rPr>
              <a:t>Het </a:t>
            </a:r>
            <a:r>
              <a:rPr lang="nl-NL" sz="2400" i="1" dirty="0">
                <a:solidFill>
                  <a:srgbClr val="FF0000"/>
                </a:solidFill>
                <a:latin typeface="+mn-lt"/>
              </a:rPr>
              <a:t>onderpresteren</a:t>
            </a:r>
            <a:r>
              <a:rPr lang="nl-NL" sz="2400" i="1" dirty="0">
                <a:latin typeface="+mn-lt"/>
              </a:rPr>
              <a:t> </a:t>
            </a:r>
            <a:r>
              <a:rPr lang="nl-NL" sz="2400" b="1" i="1" dirty="0">
                <a:latin typeface="+mn-lt"/>
              </a:rPr>
              <a:t>kan </a:t>
            </a:r>
            <a:r>
              <a:rPr lang="nl-NL" sz="2400" i="1" dirty="0">
                <a:latin typeface="+mn-lt"/>
              </a:rPr>
              <a:t>veroorzaakt worden door </a:t>
            </a:r>
            <a:r>
              <a:rPr lang="nl-NL" sz="2400" i="1" dirty="0">
                <a:solidFill>
                  <a:srgbClr val="FF0000"/>
                </a:solidFill>
                <a:latin typeface="+mn-lt"/>
              </a:rPr>
              <a:t>bijkomende leer- en gedragsproblemen</a:t>
            </a:r>
          </a:p>
        </p:txBody>
      </p:sp>
      <p:sp>
        <p:nvSpPr>
          <p:cNvPr id="4" name="Tekstvak 3"/>
          <p:cNvSpPr txBox="1"/>
          <p:nvPr/>
        </p:nvSpPr>
        <p:spPr>
          <a:xfrm>
            <a:off x="3923928" y="3356992"/>
            <a:ext cx="4777131" cy="2492990"/>
          </a:xfrm>
          <a:prstGeom prst="rect">
            <a:avLst/>
          </a:prstGeom>
          <a:noFill/>
        </p:spPr>
        <p:txBody>
          <a:bodyPr wrap="square" rtlCol="0">
            <a:spAutoFit/>
          </a:bodyPr>
          <a:lstStyle/>
          <a:p>
            <a:r>
              <a:rPr lang="nl-NL" sz="2400" dirty="0">
                <a:solidFill>
                  <a:srgbClr val="FF0000"/>
                </a:solidFill>
              </a:rPr>
              <a:t>Mogelijke</a:t>
            </a:r>
            <a:r>
              <a:rPr lang="nl-NL" sz="2400" dirty="0"/>
              <a:t> combinatie met:</a:t>
            </a:r>
          </a:p>
          <a:p>
            <a:pPr marL="285750" indent="-285750">
              <a:buFont typeface="Arial" panose="020B0604020202020204" pitchFamily="34" charset="0"/>
              <a:buChar char="•"/>
            </a:pPr>
            <a:r>
              <a:rPr lang="nl-NL" sz="2400" dirty="0"/>
              <a:t>Dyslexie, </a:t>
            </a:r>
            <a:r>
              <a:rPr lang="nl-NL" sz="2400" dirty="0" err="1"/>
              <a:t>dyscalculie</a:t>
            </a:r>
            <a:r>
              <a:rPr lang="nl-NL" sz="2400" dirty="0"/>
              <a:t>, </a:t>
            </a:r>
            <a:r>
              <a:rPr lang="nl-NL" sz="2400" dirty="0" err="1"/>
              <a:t>dyspraxie</a:t>
            </a:r>
            <a:endParaRPr lang="nl-NL" sz="2400" dirty="0"/>
          </a:p>
          <a:p>
            <a:pPr marL="285750" indent="-285750">
              <a:buFont typeface="Arial" panose="020B0604020202020204" pitchFamily="34" charset="0"/>
              <a:buChar char="•"/>
            </a:pPr>
            <a:r>
              <a:rPr lang="nl-NL" sz="2400" dirty="0"/>
              <a:t>ADHD, ADD</a:t>
            </a:r>
          </a:p>
          <a:p>
            <a:pPr marL="285750" indent="-285750">
              <a:buFont typeface="Arial" panose="020B0604020202020204" pitchFamily="34" charset="0"/>
              <a:buChar char="•"/>
            </a:pPr>
            <a:r>
              <a:rPr lang="nl-NL" sz="2400" dirty="0"/>
              <a:t>Autisme, </a:t>
            </a:r>
            <a:r>
              <a:rPr lang="nl-NL" sz="2400" dirty="0" err="1"/>
              <a:t>Asperger</a:t>
            </a:r>
            <a:endParaRPr lang="nl-NL" sz="2400" dirty="0"/>
          </a:p>
          <a:p>
            <a:pPr marL="285750" indent="-285750">
              <a:buFont typeface="Arial" panose="020B0604020202020204" pitchFamily="34" charset="0"/>
              <a:buChar char="•"/>
            </a:pPr>
            <a:r>
              <a:rPr lang="nl-NL" sz="2400" dirty="0" err="1"/>
              <a:t>etc</a:t>
            </a:r>
            <a:endParaRPr lang="nl-NL" sz="2400" dirty="0"/>
          </a:p>
          <a:p>
            <a:endParaRPr lang="nl-NL" dirty="0"/>
          </a:p>
          <a:p>
            <a:r>
              <a:rPr lang="nl-NL" dirty="0"/>
              <a:t>Maar misdiagnoses liggen op de loer</a:t>
            </a:r>
          </a:p>
        </p:txBody>
      </p:sp>
    </p:spTree>
    <p:extLst>
      <p:ext uri="{BB962C8B-B14F-4D97-AF65-F5344CB8AC3E}">
        <p14:creationId xmlns:p14="http://schemas.microsoft.com/office/powerpoint/2010/main" val="10488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79512" y="214313"/>
            <a:ext cx="7704856" cy="622399"/>
          </a:xfrm>
          <a:solidFill>
            <a:schemeClr val="bg1"/>
          </a:solidFill>
        </p:spPr>
        <p:txBody>
          <a:bodyPr>
            <a:normAutofit/>
          </a:bodyPr>
          <a:lstStyle/>
          <a:p>
            <a:pPr algn="ctr" eaLnBrk="1" hangingPunct="1"/>
            <a:r>
              <a:rPr lang="nl-NL" sz="3600" dirty="0">
                <a:solidFill>
                  <a:srgbClr val="FF0000"/>
                </a:solidFill>
                <a:latin typeface="Calibri" panose="020F0502020204030204" pitchFamily="34" charset="0"/>
              </a:rPr>
              <a:t>De </a:t>
            </a:r>
            <a:r>
              <a:rPr lang="nl-NL" sz="3600" cap="all" dirty="0">
                <a:solidFill>
                  <a:srgbClr val="FF0000"/>
                </a:solidFill>
                <a:latin typeface="Calibri" panose="020F0502020204030204" pitchFamily="34" charset="0"/>
              </a:rPr>
              <a:t>drop-out</a:t>
            </a:r>
            <a:endParaRPr lang="nl-NL" sz="3600" dirty="0">
              <a:solidFill>
                <a:srgbClr val="FF0000"/>
              </a:solidFill>
              <a:latin typeface="Calibri" panose="020F0502020204030204" pitchFamily="34" charset="0"/>
            </a:endParaRPr>
          </a:p>
        </p:txBody>
      </p:sp>
      <p:sp>
        <p:nvSpPr>
          <p:cNvPr id="22" name="Tijdelijke aanduiding voor inhoud 2"/>
          <p:cNvSpPr>
            <a:spLocks noGrp="1"/>
          </p:cNvSpPr>
          <p:nvPr>
            <p:ph idx="1"/>
          </p:nvPr>
        </p:nvSpPr>
        <p:spPr>
          <a:xfrm>
            <a:off x="172534" y="3670104"/>
            <a:ext cx="4248472" cy="2763688"/>
          </a:xfrm>
        </p:spPr>
        <p:txBody>
          <a:bodyPr>
            <a:normAutofit lnSpcReduction="10000"/>
          </a:bodyPr>
          <a:lstStyle/>
          <a:p>
            <a:pPr lvl="0"/>
            <a:r>
              <a:rPr lang="nl-NL" sz="2400" dirty="0"/>
              <a:t>Kenmerken van depressiviteit</a:t>
            </a:r>
          </a:p>
          <a:p>
            <a:pPr lvl="0"/>
            <a:r>
              <a:rPr lang="nl-NL" sz="2400" dirty="0"/>
              <a:t>Is intensief en erg gevoelig</a:t>
            </a:r>
          </a:p>
          <a:p>
            <a:pPr lvl="0"/>
            <a:r>
              <a:rPr lang="nl-NL" sz="2400" dirty="0"/>
              <a:t>Ontkent eigen begaafdheid</a:t>
            </a:r>
          </a:p>
          <a:p>
            <a:pPr lvl="0"/>
            <a:r>
              <a:rPr lang="nl-NL" sz="2400" dirty="0"/>
              <a:t>Verwaarloost zichzelf </a:t>
            </a:r>
          </a:p>
          <a:p>
            <a:pPr lvl="0"/>
            <a:r>
              <a:rPr lang="nl-NL" sz="2400" dirty="0"/>
              <a:t>Negeert vriendschappen</a:t>
            </a:r>
          </a:p>
          <a:p>
            <a:pPr lvl="0"/>
            <a:r>
              <a:rPr lang="nl-NL" sz="2400" dirty="0"/>
              <a:t>Krijgt andere lichamelijke kwalen</a:t>
            </a:r>
          </a:p>
          <a:p>
            <a:pPr>
              <a:buNone/>
            </a:pPr>
            <a:endParaRPr lang="nl-NL" sz="1600" dirty="0"/>
          </a:p>
        </p:txBody>
      </p:sp>
      <p:sp>
        <p:nvSpPr>
          <p:cNvPr id="23" name="Tijdelijke aanduiding voor inhoud 2"/>
          <p:cNvSpPr txBox="1">
            <a:spLocks/>
          </p:cNvSpPr>
          <p:nvPr/>
        </p:nvSpPr>
        <p:spPr bwMode="auto">
          <a:xfrm>
            <a:off x="34988" y="2315279"/>
            <a:ext cx="3168352" cy="1185729"/>
          </a:xfrm>
          <a:prstGeom prst="rect">
            <a:avLst/>
          </a:prstGeom>
          <a:noFill/>
          <a:ln w="9525">
            <a:noFill/>
            <a:miter lim="800000"/>
            <a:headEnd/>
            <a:tailEnd/>
          </a:ln>
          <a:effectLst/>
        </p:spPr>
        <p:txBody>
          <a:bodyPr/>
          <a:lstStyle/>
          <a:p>
            <a:pPr lvl="0"/>
            <a:r>
              <a:rPr lang="nl-NL" sz="2400" i="1" dirty="0">
                <a:solidFill>
                  <a:srgbClr val="FF0000"/>
                </a:solidFill>
                <a:latin typeface="+mn-lt"/>
                <a:sym typeface="Wingdings"/>
              </a:rPr>
              <a:t></a:t>
            </a:r>
            <a:r>
              <a:rPr lang="nl-NL" sz="2400" i="1" dirty="0">
                <a:solidFill>
                  <a:srgbClr val="FF0000"/>
                </a:solidFill>
                <a:latin typeface="+mn-lt"/>
              </a:rPr>
              <a:t> Wil niet op vallen!</a:t>
            </a:r>
          </a:p>
          <a:p>
            <a:pPr marL="342900" lvl="0" indent="-342900" algn="l">
              <a:buFont typeface="Wingdings" panose="05000000000000000000" pitchFamily="2" charset="2"/>
              <a:buChar char="ð"/>
            </a:pPr>
            <a:r>
              <a:rPr lang="nl-NL" sz="2400" i="1" dirty="0">
                <a:solidFill>
                  <a:srgbClr val="FF0000"/>
                </a:solidFill>
                <a:latin typeface="+mn-lt"/>
              </a:rPr>
              <a:t>Is onzeker </a:t>
            </a:r>
          </a:p>
          <a:p>
            <a:pPr marL="342900" lvl="0" indent="-342900" algn="l">
              <a:buFont typeface="Wingdings" panose="05000000000000000000" pitchFamily="2" charset="2"/>
              <a:buChar char="ð"/>
            </a:pPr>
            <a:r>
              <a:rPr lang="nl-NL" sz="2400" i="1" dirty="0">
                <a:solidFill>
                  <a:srgbClr val="FF0000"/>
                </a:solidFill>
                <a:latin typeface="+mn-lt"/>
              </a:rPr>
              <a:t>Heeft faalangst </a:t>
            </a:r>
          </a:p>
        </p:txBody>
      </p:sp>
      <p:pic>
        <p:nvPicPr>
          <p:cNvPr id="11268" name="Picture 4" descr="http://jijislief.nl/kaarten/0000001770.gif"/>
          <p:cNvPicPr>
            <a:picLocks noChangeAspect="1" noChangeArrowheads="1"/>
          </p:cNvPicPr>
          <p:nvPr/>
        </p:nvPicPr>
        <p:blipFill>
          <a:blip r:embed="rId2" cstate="print"/>
          <a:srcRect/>
          <a:stretch>
            <a:fillRect/>
          </a:stretch>
        </p:blipFill>
        <p:spPr bwMode="auto">
          <a:xfrm>
            <a:off x="3132773" y="2116752"/>
            <a:ext cx="1798333" cy="1197691"/>
          </a:xfrm>
          <a:prstGeom prst="rect">
            <a:avLst/>
          </a:prstGeom>
          <a:noFill/>
        </p:spPr>
      </p:pic>
      <p:sp>
        <p:nvSpPr>
          <p:cNvPr id="6" name="Rectangle 2"/>
          <p:cNvSpPr txBox="1">
            <a:spLocks noChangeArrowheads="1"/>
          </p:cNvSpPr>
          <p:nvPr/>
        </p:nvSpPr>
        <p:spPr bwMode="auto">
          <a:xfrm>
            <a:off x="172534" y="1037793"/>
            <a:ext cx="4032448" cy="872023"/>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nl-NL" sz="2800" i="1" dirty="0">
                <a:latin typeface="Calibri" panose="020F0502020204030204" pitchFamily="34" charset="0"/>
              </a:rPr>
              <a:t>met</a:t>
            </a:r>
            <a:r>
              <a:rPr lang="nl-NL" sz="2800" i="1" dirty="0">
                <a:solidFill>
                  <a:srgbClr val="FF0000"/>
                </a:solidFill>
                <a:latin typeface="Calibri" panose="020F0502020204030204" pitchFamily="34" charset="0"/>
              </a:rPr>
              <a:t> TE </a:t>
            </a:r>
            <a:r>
              <a:rPr lang="nl-NL" sz="2800" i="1" dirty="0">
                <a:latin typeface="Calibri" panose="020F0502020204030204" pitchFamily="34" charset="0"/>
              </a:rPr>
              <a:t>aangepast gedrag</a:t>
            </a:r>
            <a:endParaRPr lang="nl-NL" sz="2800" dirty="0">
              <a:latin typeface="Calibri" panose="020F0502020204030204" pitchFamily="34" charset="0"/>
            </a:endParaRPr>
          </a:p>
        </p:txBody>
      </p:sp>
      <p:sp>
        <p:nvSpPr>
          <p:cNvPr id="7" name="Rectangle 2"/>
          <p:cNvSpPr txBox="1">
            <a:spLocks noChangeArrowheads="1"/>
          </p:cNvSpPr>
          <p:nvPr/>
        </p:nvSpPr>
        <p:spPr bwMode="auto">
          <a:xfrm>
            <a:off x="4716016" y="1136247"/>
            <a:ext cx="3960440" cy="872023"/>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nl-NL" sz="2800" i="1" dirty="0">
                <a:latin typeface="Calibri" panose="020F0502020204030204" pitchFamily="34" charset="0"/>
              </a:rPr>
              <a:t>met </a:t>
            </a:r>
            <a:r>
              <a:rPr lang="nl-NL" sz="2800" i="1" dirty="0">
                <a:solidFill>
                  <a:srgbClr val="EE1015"/>
                </a:solidFill>
                <a:latin typeface="Calibri" panose="020F0502020204030204" pitchFamily="34" charset="0"/>
              </a:rPr>
              <a:t>kenmerken</a:t>
            </a:r>
            <a:r>
              <a:rPr lang="nl-NL" sz="2800" i="1" dirty="0">
                <a:latin typeface="Calibri" panose="020F0502020204030204" pitchFamily="34" charset="0"/>
              </a:rPr>
              <a:t> van </a:t>
            </a:r>
            <a:r>
              <a:rPr lang="nl-NL" sz="2800" i="1" dirty="0">
                <a:solidFill>
                  <a:srgbClr val="FF0000"/>
                </a:solidFill>
                <a:latin typeface="Calibri" panose="020F0502020204030204" pitchFamily="34" charset="0"/>
              </a:rPr>
              <a:t>leer- en gedragsproblemen</a:t>
            </a:r>
            <a:endParaRPr lang="nl-NL" sz="2800" dirty="0">
              <a:solidFill>
                <a:srgbClr val="FF0000"/>
              </a:solidFill>
              <a:latin typeface="Calibri" panose="020F0502020204030204" pitchFamily="34" charset="0"/>
            </a:endParaRPr>
          </a:p>
        </p:txBody>
      </p:sp>
      <p:sp>
        <p:nvSpPr>
          <p:cNvPr id="8" name="Tijdelijke aanduiding voor inhoud 2"/>
          <p:cNvSpPr txBox="1">
            <a:spLocks/>
          </p:cNvSpPr>
          <p:nvPr/>
        </p:nvSpPr>
        <p:spPr bwMode="auto">
          <a:xfrm>
            <a:off x="4606509" y="3618137"/>
            <a:ext cx="4536504" cy="3096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dirty="0"/>
              <a:t>Kenmerken van Leer- en gedragsproblemen</a:t>
            </a:r>
          </a:p>
          <a:p>
            <a:r>
              <a:rPr lang="nl-NL" sz="2400" dirty="0"/>
              <a:t>Is creatief / origineel in smoezen</a:t>
            </a:r>
          </a:p>
          <a:p>
            <a:r>
              <a:rPr lang="nl-NL" sz="2400" dirty="0"/>
              <a:t>Verwaarloost zichzelf </a:t>
            </a:r>
          </a:p>
          <a:p>
            <a:r>
              <a:rPr lang="nl-NL" sz="2400" dirty="0"/>
              <a:t>Isoleert zichzelf</a:t>
            </a:r>
          </a:p>
          <a:p>
            <a:r>
              <a:rPr lang="nl-NL" sz="2400" dirty="0"/>
              <a:t>Bekritiseert zichzelf en anderen</a:t>
            </a:r>
          </a:p>
          <a:p>
            <a:r>
              <a:rPr lang="nl-NL" sz="2400" dirty="0"/>
              <a:t>Defensief</a:t>
            </a:r>
          </a:p>
          <a:p>
            <a:pPr>
              <a:buFont typeface="Arial" charset="0"/>
              <a:buNone/>
            </a:pPr>
            <a:endParaRPr lang="nl-NL" sz="1600" dirty="0"/>
          </a:p>
        </p:txBody>
      </p:sp>
      <p:sp>
        <p:nvSpPr>
          <p:cNvPr id="9" name="Tijdelijke aanduiding voor inhoud 2"/>
          <p:cNvSpPr txBox="1">
            <a:spLocks/>
          </p:cNvSpPr>
          <p:nvPr/>
        </p:nvSpPr>
        <p:spPr bwMode="auto">
          <a:xfrm>
            <a:off x="5061069" y="2246278"/>
            <a:ext cx="3759404" cy="1112469"/>
          </a:xfrm>
          <a:prstGeom prst="rect">
            <a:avLst/>
          </a:prstGeom>
          <a:noFill/>
          <a:ln w="9525">
            <a:noFill/>
            <a:miter lim="800000"/>
            <a:headEnd/>
            <a:tailEnd/>
          </a:ln>
          <a:effectLst/>
        </p:spPr>
        <p:txBody>
          <a:bodyPr/>
          <a:lstStyle/>
          <a:p>
            <a:pPr marL="342900" indent="-342900" eaLnBrk="0" hangingPunct="0">
              <a:buFont typeface="Wingdings" panose="05000000000000000000" pitchFamily="2" charset="2"/>
              <a:buChar char="ð"/>
              <a:defRPr/>
            </a:pPr>
            <a:r>
              <a:rPr lang="nl-NL" sz="2400" i="1" dirty="0">
                <a:solidFill>
                  <a:srgbClr val="FF0000"/>
                </a:solidFill>
                <a:latin typeface="+mn-lt"/>
                <a:sym typeface="Wingdings" pitchFamily="2" charset="2"/>
              </a:rPr>
              <a:t>L</a:t>
            </a:r>
            <a:r>
              <a:rPr lang="nl-NL" sz="2400" i="1" dirty="0">
                <a:solidFill>
                  <a:srgbClr val="FF0000"/>
                </a:solidFill>
                <a:latin typeface="+mn-lt"/>
              </a:rPr>
              <a:t>egt verantwoordelijkheid buiten zichzelf</a:t>
            </a:r>
          </a:p>
          <a:p>
            <a:pPr marL="342900" indent="-342900" eaLnBrk="0" hangingPunct="0">
              <a:buFont typeface="Wingdings" panose="05000000000000000000" pitchFamily="2" charset="2"/>
              <a:buChar char="ð"/>
              <a:defRPr/>
            </a:pPr>
            <a:r>
              <a:rPr lang="nl-NL" sz="2400" i="1" dirty="0">
                <a:solidFill>
                  <a:srgbClr val="FF0000"/>
                </a:solidFill>
                <a:latin typeface="+mn-lt"/>
              </a:rPr>
              <a:t>Is niet benaderbaar</a:t>
            </a:r>
          </a:p>
        </p:txBody>
      </p:sp>
    </p:spTree>
    <p:extLst>
      <p:ext uri="{BB962C8B-B14F-4D97-AF65-F5344CB8AC3E}">
        <p14:creationId xmlns:p14="http://schemas.microsoft.com/office/powerpoint/2010/main" val="417284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P spid="8" grpId="0" uiExpand="1" build="p"/>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83152" cy="850106"/>
          </a:xfrm>
        </p:spPr>
        <p:txBody>
          <a:bodyPr/>
          <a:lstStyle/>
          <a:p>
            <a:r>
              <a:rPr lang="nl-NL" b="1" dirty="0"/>
              <a:t>Werken met deze profielen:</a:t>
            </a:r>
          </a:p>
        </p:txBody>
      </p:sp>
      <p:sp>
        <p:nvSpPr>
          <p:cNvPr id="3" name="Tijdelijke aanduiding voor inhoud 2"/>
          <p:cNvSpPr>
            <a:spLocks noGrp="1"/>
          </p:cNvSpPr>
          <p:nvPr>
            <p:ph idx="1"/>
          </p:nvPr>
        </p:nvSpPr>
        <p:spPr>
          <a:xfrm>
            <a:off x="457200" y="1484784"/>
            <a:ext cx="8219256" cy="5112568"/>
          </a:xfrm>
        </p:spPr>
        <p:txBody>
          <a:bodyPr/>
          <a:lstStyle/>
          <a:p>
            <a:pPr marL="514350" lvl="0" indent="-514350">
              <a:buFont typeface="+mj-lt"/>
              <a:buAutoNum type="arabicPeriod"/>
            </a:pPr>
            <a:r>
              <a:rPr lang="nl-NL" sz="2800" dirty="0"/>
              <a:t>Uitgangspunt is: Zelfsturende autonome leerling </a:t>
            </a:r>
          </a:p>
          <a:p>
            <a:pPr marL="514350" lvl="0" indent="-514350">
              <a:buFont typeface="+mj-lt"/>
              <a:buAutoNum type="arabicPeriod"/>
            </a:pPr>
            <a:r>
              <a:rPr lang="nl-NL" sz="2800" dirty="0"/>
              <a:t>Leerlingen zitten tijdelijk in profiel</a:t>
            </a:r>
          </a:p>
          <a:p>
            <a:pPr marL="514350" lvl="0" indent="-514350">
              <a:buFont typeface="+mj-lt"/>
              <a:buAutoNum type="arabicPeriod"/>
            </a:pPr>
            <a:r>
              <a:rPr lang="nl-NL" sz="2800" dirty="0"/>
              <a:t>Doel van de begeleiding: Zelfsturende autonome leerling</a:t>
            </a:r>
          </a:p>
          <a:p>
            <a:pPr marL="514350" lvl="0" indent="-514350">
              <a:buFont typeface="+mj-lt"/>
              <a:buAutoNum type="arabicPeriod"/>
            </a:pPr>
            <a:r>
              <a:rPr lang="nl-NL" sz="2800" dirty="0"/>
              <a:t>Goede observatie nodig voor signalering</a:t>
            </a:r>
          </a:p>
          <a:p>
            <a:pPr marL="514350" lvl="0" indent="-514350">
              <a:buFont typeface="+mj-lt"/>
              <a:buAutoNum type="arabicPeriod"/>
            </a:pPr>
            <a:r>
              <a:rPr lang="nl-NL" sz="2800" dirty="0"/>
              <a:t>Gericht op begeleiding en handelen</a:t>
            </a:r>
          </a:p>
          <a:p>
            <a:pPr marL="514350" lvl="0" indent="-514350">
              <a:buFont typeface="+mj-lt"/>
              <a:buAutoNum type="arabicPeriod"/>
            </a:pPr>
            <a:r>
              <a:rPr lang="nl-NL" sz="2800" dirty="0"/>
              <a:t>Te gebruiken voor meting succes van interventies (OGW en HGW)</a:t>
            </a:r>
          </a:p>
          <a:p>
            <a:pPr>
              <a:buNone/>
            </a:pPr>
            <a:endParaRPr lang="nl-NL" dirty="0"/>
          </a:p>
        </p:txBody>
      </p:sp>
    </p:spTree>
    <p:extLst>
      <p:ext uri="{BB962C8B-B14F-4D97-AF65-F5344CB8AC3E}">
        <p14:creationId xmlns:p14="http://schemas.microsoft.com/office/powerpoint/2010/main" val="1645983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C:\Users\Gebruiker\AppData\Local\Microsoft\Windows\INetCache\Content.Outlook\L9T2IWWX\Profielen SL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772816"/>
            <a:ext cx="6408712" cy="4320480"/>
          </a:xfrm>
          <a:prstGeom prst="rect">
            <a:avLst/>
          </a:prstGeom>
          <a:noFill/>
          <a:ln>
            <a:noFill/>
          </a:ln>
        </p:spPr>
      </p:pic>
      <p:sp>
        <p:nvSpPr>
          <p:cNvPr id="5" name="Tekstvak 4"/>
          <p:cNvSpPr txBox="1"/>
          <p:nvPr/>
        </p:nvSpPr>
        <p:spPr>
          <a:xfrm>
            <a:off x="755576" y="6309320"/>
            <a:ext cx="7200800" cy="461665"/>
          </a:xfrm>
          <a:prstGeom prst="rect">
            <a:avLst/>
          </a:prstGeom>
          <a:noFill/>
        </p:spPr>
        <p:txBody>
          <a:bodyPr wrap="square" rtlCol="0">
            <a:spAutoFit/>
          </a:bodyPr>
          <a:lstStyle/>
          <a:p>
            <a:r>
              <a:rPr lang="nl-NL" sz="2400" b="1" dirty="0" err="1">
                <a:solidFill>
                  <a:srgbClr val="002060"/>
                </a:solidFill>
              </a:rPr>
              <a:t>Betts</a:t>
            </a:r>
            <a:r>
              <a:rPr lang="nl-NL" sz="2400" b="1" dirty="0">
                <a:solidFill>
                  <a:srgbClr val="002060"/>
                </a:solidFill>
              </a:rPr>
              <a:t> &amp; </a:t>
            </a:r>
            <a:r>
              <a:rPr lang="nl-NL" sz="2400" b="1" dirty="0" err="1">
                <a:solidFill>
                  <a:srgbClr val="002060"/>
                </a:solidFill>
              </a:rPr>
              <a:t>Neihart</a:t>
            </a:r>
            <a:r>
              <a:rPr lang="nl-NL" sz="2400" b="1" dirty="0">
                <a:solidFill>
                  <a:srgbClr val="002060"/>
                </a:solidFill>
              </a:rPr>
              <a:t> </a:t>
            </a:r>
            <a:r>
              <a:rPr lang="nl-NL" sz="1200" dirty="0"/>
              <a:t>(1988, aangepast in 2010) </a:t>
            </a:r>
          </a:p>
        </p:txBody>
      </p:sp>
      <p:sp>
        <p:nvSpPr>
          <p:cNvPr id="2" name="Tekstvak 1">
            <a:extLst>
              <a:ext uri="{FF2B5EF4-FFF2-40B4-BE49-F238E27FC236}">
                <a16:creationId xmlns:a16="http://schemas.microsoft.com/office/drawing/2014/main" id="{65444CAC-0AA2-43AA-8410-58C0C92868A4}"/>
              </a:ext>
            </a:extLst>
          </p:cNvPr>
          <p:cNvSpPr txBox="1"/>
          <p:nvPr/>
        </p:nvSpPr>
        <p:spPr>
          <a:xfrm>
            <a:off x="755576" y="908720"/>
            <a:ext cx="7506835" cy="646331"/>
          </a:xfrm>
          <a:prstGeom prst="rect">
            <a:avLst/>
          </a:prstGeom>
          <a:noFill/>
        </p:spPr>
        <p:txBody>
          <a:bodyPr wrap="square" rtlCol="0">
            <a:spAutoFit/>
          </a:bodyPr>
          <a:lstStyle/>
          <a:p>
            <a:pPr defTabSz="914400" eaLnBrk="0" hangingPunct="0"/>
            <a:r>
              <a:rPr lang="nl-NL" sz="3600" b="1" dirty="0">
                <a:solidFill>
                  <a:srgbClr val="000000"/>
                </a:solidFill>
                <a:latin typeface="+mj-lt"/>
                <a:ea typeface="ＭＳ Ｐゴシック" pitchFamily="-84" charset="-128"/>
              </a:rPr>
              <a:t>Opdracht voor je groep: wie is wie ?? </a:t>
            </a:r>
          </a:p>
        </p:txBody>
      </p:sp>
      <p:pic>
        <p:nvPicPr>
          <p:cNvPr id="3" name="Afbeelding 2">
            <a:extLst>
              <a:ext uri="{FF2B5EF4-FFF2-40B4-BE49-F238E27FC236}">
                <a16:creationId xmlns:a16="http://schemas.microsoft.com/office/drawing/2014/main" id="{551E9CAC-4F59-4DAD-83AC-52DB6BCDC135}"/>
              </a:ext>
            </a:extLst>
          </p:cNvPr>
          <p:cNvPicPr>
            <a:picLocks noChangeAspect="1"/>
          </p:cNvPicPr>
          <p:nvPr/>
        </p:nvPicPr>
        <p:blipFill rotWithShape="1">
          <a:blip r:embed="rId3"/>
          <a:srcRect l="1018" t="71477" r="75302" b="16376"/>
          <a:stretch/>
        </p:blipFill>
        <p:spPr>
          <a:xfrm>
            <a:off x="6732240" y="230372"/>
            <a:ext cx="2181740" cy="607163"/>
          </a:xfrm>
          <a:prstGeom prst="rect">
            <a:avLst/>
          </a:prstGeom>
        </p:spPr>
      </p:pic>
    </p:spTree>
    <p:extLst>
      <p:ext uri="{BB962C8B-B14F-4D97-AF65-F5344CB8AC3E}">
        <p14:creationId xmlns:p14="http://schemas.microsoft.com/office/powerpoint/2010/main" val="19735616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Praktijk opdracht</a:t>
            </a:r>
          </a:p>
        </p:txBody>
      </p:sp>
      <p:sp>
        <p:nvSpPr>
          <p:cNvPr id="3" name="Tijdelijke aanduiding voor inhoud 2"/>
          <p:cNvSpPr>
            <a:spLocks noGrp="1"/>
          </p:cNvSpPr>
          <p:nvPr>
            <p:ph idx="1"/>
          </p:nvPr>
        </p:nvSpPr>
        <p:spPr/>
        <p:txBody>
          <a:bodyPr/>
          <a:lstStyle/>
          <a:p>
            <a:pPr marL="0" indent="0">
              <a:buNone/>
            </a:pPr>
            <a:r>
              <a:rPr lang="nl-NL" sz="2400" dirty="0"/>
              <a:t>Kijk eens naar je groep:</a:t>
            </a:r>
          </a:p>
          <a:p>
            <a:pPr marL="0" indent="0">
              <a:buNone/>
            </a:pPr>
            <a:endParaRPr lang="nl-NL" sz="2400" dirty="0"/>
          </a:p>
          <a:p>
            <a:r>
              <a:rPr lang="nl-NL" sz="2400" dirty="0"/>
              <a:t>Aan welke kinderen denk je bij de verschillende profielen op de placemat</a:t>
            </a:r>
          </a:p>
          <a:p>
            <a:r>
              <a:rPr lang="nl-NL" sz="2400" dirty="0"/>
              <a:t>Plak bij de verschillende profielen een post-it met de namen.</a:t>
            </a:r>
          </a:p>
        </p:txBody>
      </p:sp>
      <p:pic>
        <p:nvPicPr>
          <p:cNvPr id="4" name="Afbeelding 3"/>
          <p:cNvPicPr>
            <a:picLocks noChangeAspect="1"/>
          </p:cNvPicPr>
          <p:nvPr/>
        </p:nvPicPr>
        <p:blipFill rotWithShape="1">
          <a:blip r:embed="rId2"/>
          <a:srcRect l="18500" t="49121" r="42125" b="39567"/>
          <a:stretch/>
        </p:blipFill>
        <p:spPr>
          <a:xfrm>
            <a:off x="899592" y="4509121"/>
            <a:ext cx="7725173" cy="1325564"/>
          </a:xfrm>
          <a:prstGeom prst="rect">
            <a:avLst/>
          </a:prstGeom>
        </p:spPr>
      </p:pic>
    </p:spTree>
    <p:extLst>
      <p:ext uri="{BB962C8B-B14F-4D97-AF65-F5344CB8AC3E}">
        <p14:creationId xmlns:p14="http://schemas.microsoft.com/office/powerpoint/2010/main" val="1571374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Koffie in de horeca: breed inzetbaar en hoge marges - Misset Horeca">
            <a:extLst>
              <a:ext uri="{FF2B5EF4-FFF2-40B4-BE49-F238E27FC236}">
                <a16:creationId xmlns:a16="http://schemas.microsoft.com/office/drawing/2014/main" id="{95E06C32-9021-4C4B-996D-3F3238988E5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792" r="26298" b="3742"/>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A9A1B1D-05F8-48FF-AA26-C2C1F8934F78}"/>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defTabSz="914400"/>
            <a:r>
              <a:rPr lang="en-US" sz="4200"/>
              <a:t>Pauze en koffie halen</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95908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257ECA6-6754-43EF-9EE1-F0BAAB39FF40}"/>
              </a:ext>
            </a:extLst>
          </p:cNvPr>
          <p:cNvSpPr>
            <a:spLocks noGrp="1"/>
          </p:cNvSpPr>
          <p:nvPr>
            <p:ph type="title"/>
          </p:nvPr>
        </p:nvSpPr>
        <p:spPr/>
        <p:txBody>
          <a:bodyPr>
            <a:normAutofit/>
          </a:bodyPr>
          <a:lstStyle/>
          <a:p>
            <a:r>
              <a:rPr lang="nl-NL" sz="3600" b="1" dirty="0"/>
              <a:t>Loopt het niet lekker ? Zijn er zorgen ? Tijdelijk Bijzonder begaafd !</a:t>
            </a:r>
          </a:p>
        </p:txBody>
      </p:sp>
      <p:pic>
        <p:nvPicPr>
          <p:cNvPr id="7" name="Afbeelding 6">
            <a:extLst>
              <a:ext uri="{FF2B5EF4-FFF2-40B4-BE49-F238E27FC236}">
                <a16:creationId xmlns:a16="http://schemas.microsoft.com/office/drawing/2014/main" id="{B7E1FCCA-C04F-49FE-B557-161339A955C6}"/>
              </a:ext>
            </a:extLst>
          </p:cNvPr>
          <p:cNvPicPr/>
          <p:nvPr/>
        </p:nvPicPr>
        <p:blipFill rotWithShape="1">
          <a:blip r:embed="rId2" cstate="print">
            <a:extLst>
              <a:ext uri="{28A0092B-C50C-407E-A947-70E740481C1C}">
                <a14:useLocalDpi xmlns:a14="http://schemas.microsoft.com/office/drawing/2010/main" val="0"/>
              </a:ext>
            </a:extLst>
          </a:blip>
          <a:srcRect l="4284" t="12566" r="62189" b="3656"/>
          <a:stretch/>
        </p:blipFill>
        <p:spPr bwMode="auto">
          <a:xfrm>
            <a:off x="1115616" y="1696853"/>
            <a:ext cx="6912768" cy="49685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4823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2FE92-1C75-437D-9FC3-B9BD95993580}"/>
              </a:ext>
            </a:extLst>
          </p:cNvPr>
          <p:cNvSpPr>
            <a:spLocks noGrp="1"/>
          </p:cNvSpPr>
          <p:nvPr>
            <p:ph type="title"/>
          </p:nvPr>
        </p:nvSpPr>
        <p:spPr/>
        <p:txBody>
          <a:bodyPr/>
          <a:lstStyle/>
          <a:p>
            <a:r>
              <a:rPr lang="nl-NL" dirty="0"/>
              <a:t>Te doen </a:t>
            </a:r>
          </a:p>
        </p:txBody>
      </p:sp>
      <p:sp>
        <p:nvSpPr>
          <p:cNvPr id="3" name="Tijdelijke aanduiding voor inhoud 2">
            <a:extLst>
              <a:ext uri="{FF2B5EF4-FFF2-40B4-BE49-F238E27FC236}">
                <a16:creationId xmlns:a16="http://schemas.microsoft.com/office/drawing/2014/main" id="{9A13E3D0-5C2F-476F-B6EF-C8C7E6227361}"/>
              </a:ext>
            </a:extLst>
          </p:cNvPr>
          <p:cNvSpPr>
            <a:spLocks noGrp="1"/>
          </p:cNvSpPr>
          <p:nvPr>
            <p:ph idx="1"/>
          </p:nvPr>
        </p:nvSpPr>
        <p:spPr/>
        <p:txBody>
          <a:bodyPr/>
          <a:lstStyle/>
          <a:p>
            <a:r>
              <a:rPr lang="nl-NL" dirty="0"/>
              <a:t>2 posters ophangen met geeltjes (Marian)</a:t>
            </a:r>
          </a:p>
          <a:p>
            <a:r>
              <a:rPr lang="nl-NL" dirty="0"/>
              <a:t>Naambordjes/stickers (Marian)</a:t>
            </a:r>
          </a:p>
          <a:p>
            <a:r>
              <a:rPr lang="nl-NL" dirty="0"/>
              <a:t>Placemats regelen B&amp;N, Bijzonder Begaafd, Doelen begaafd onderwijs(MS)</a:t>
            </a:r>
          </a:p>
          <a:p>
            <a:r>
              <a:rPr lang="nl-NL" dirty="0"/>
              <a:t>Meenemen uitwerking profielen (MS) </a:t>
            </a:r>
          </a:p>
          <a:p>
            <a:r>
              <a:rPr lang="nl-NL" dirty="0"/>
              <a:t>Meenemen DVO uitgebreid (MS)</a:t>
            </a:r>
          </a:p>
          <a:p>
            <a:r>
              <a:rPr lang="nl-NL" dirty="0"/>
              <a:t>Hand-out printen (MS) </a:t>
            </a:r>
          </a:p>
          <a:p>
            <a:endParaRPr lang="nl-NL" dirty="0"/>
          </a:p>
        </p:txBody>
      </p:sp>
    </p:spTree>
    <p:extLst>
      <p:ext uri="{BB962C8B-B14F-4D97-AF65-F5344CB8AC3E}">
        <p14:creationId xmlns:p14="http://schemas.microsoft.com/office/powerpoint/2010/main" val="335513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37536" y="1604792"/>
            <a:ext cx="5923488"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Top Corners Rounded 11">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44075" y="1645100"/>
            <a:ext cx="5609397"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el 4">
            <a:extLst>
              <a:ext uri="{FF2B5EF4-FFF2-40B4-BE49-F238E27FC236}">
                <a16:creationId xmlns:a16="http://schemas.microsoft.com/office/drawing/2014/main" id="{E257ECA6-6754-43EF-9EE1-F0BAAB39FF40}"/>
              </a:ext>
            </a:extLst>
          </p:cNvPr>
          <p:cNvSpPr>
            <a:spLocks noGrp="1"/>
          </p:cNvSpPr>
          <p:nvPr>
            <p:ph type="title"/>
          </p:nvPr>
        </p:nvSpPr>
        <p:spPr>
          <a:xfrm>
            <a:off x="241299" y="981091"/>
            <a:ext cx="3069714" cy="1624457"/>
          </a:xfrm>
        </p:spPr>
        <p:txBody>
          <a:bodyPr vert="horz" lIns="91440" tIns="45720" rIns="91440" bIns="45720" rtlCol="0" anchor="ctr">
            <a:normAutofit/>
          </a:bodyPr>
          <a:lstStyle/>
          <a:p>
            <a:pPr defTabSz="914400"/>
            <a:r>
              <a:rPr lang="en-US" sz="3100" b="1" kern="1200" dirty="0" err="1">
                <a:solidFill>
                  <a:schemeClr val="bg1"/>
                </a:solidFill>
                <a:latin typeface="+mj-lt"/>
                <a:ea typeface="+mj-ea"/>
                <a:cs typeface="+mj-cs"/>
              </a:rPr>
              <a:t>Gegevens</a:t>
            </a:r>
            <a:r>
              <a:rPr lang="en-US" sz="3100" b="1" kern="1200" dirty="0">
                <a:solidFill>
                  <a:schemeClr val="bg1"/>
                </a:solidFill>
                <a:latin typeface="+mj-lt"/>
                <a:ea typeface="+mj-ea"/>
                <a:cs typeface="+mj-cs"/>
              </a:rPr>
              <a:t> </a:t>
            </a:r>
            <a:r>
              <a:rPr lang="en-US" sz="3100" b="1" kern="1200" dirty="0" err="1">
                <a:solidFill>
                  <a:schemeClr val="bg1"/>
                </a:solidFill>
                <a:latin typeface="+mj-lt"/>
                <a:ea typeface="+mj-ea"/>
                <a:cs typeface="+mj-cs"/>
              </a:rPr>
              <a:t>verzamelen</a:t>
            </a:r>
            <a:r>
              <a:rPr lang="en-US" sz="3100" b="1" kern="1200" dirty="0">
                <a:solidFill>
                  <a:schemeClr val="bg1"/>
                </a:solidFill>
                <a:latin typeface="+mj-lt"/>
                <a:ea typeface="+mj-ea"/>
                <a:cs typeface="+mj-cs"/>
              </a:rPr>
              <a:t>: </a:t>
            </a:r>
          </a:p>
        </p:txBody>
      </p:sp>
      <p:cxnSp>
        <p:nvCxnSpPr>
          <p:cNvPr id="14" name="Straight Connector 13">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053" y="2705800"/>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id="{7D411034-4D57-460B-9CD6-A84EBE6E7E9E}"/>
              </a:ext>
            </a:extLst>
          </p:cNvPr>
          <p:cNvSpPr txBox="1">
            <a:spLocks/>
          </p:cNvSpPr>
          <p:nvPr/>
        </p:nvSpPr>
        <p:spPr>
          <a:xfrm>
            <a:off x="241299" y="2834809"/>
            <a:ext cx="3069714" cy="3258486"/>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5763" indent="-228600" defTabSz="914400" fontAlgn="auto">
              <a:spcAft>
                <a:spcPts val="0"/>
              </a:spcAft>
            </a:pPr>
            <a:r>
              <a:rPr lang="en-US" sz="1800" dirty="0">
                <a:solidFill>
                  <a:schemeClr val="bg1"/>
                </a:solidFill>
              </a:rPr>
              <a:t>LVS </a:t>
            </a:r>
            <a:r>
              <a:rPr lang="en-US" sz="1800" dirty="0" err="1">
                <a:solidFill>
                  <a:schemeClr val="bg1"/>
                </a:solidFill>
              </a:rPr>
              <a:t>gegevens</a:t>
            </a:r>
            <a:r>
              <a:rPr lang="en-US" sz="1800" dirty="0">
                <a:solidFill>
                  <a:schemeClr val="bg1"/>
                </a:solidFill>
              </a:rPr>
              <a:t> met analyses</a:t>
            </a:r>
          </a:p>
          <a:p>
            <a:pPr marL="385763" indent="-228600" defTabSz="914400" fontAlgn="auto">
              <a:spcAft>
                <a:spcPts val="0"/>
              </a:spcAft>
            </a:pPr>
            <a:r>
              <a:rPr lang="en-US" sz="1800" dirty="0" err="1">
                <a:solidFill>
                  <a:schemeClr val="bg1"/>
                </a:solidFill>
              </a:rPr>
              <a:t>Doortoetsen</a:t>
            </a:r>
            <a:r>
              <a:rPr lang="en-US" sz="1800" dirty="0">
                <a:solidFill>
                  <a:schemeClr val="bg1"/>
                </a:solidFill>
              </a:rPr>
              <a:t> met analyses</a:t>
            </a:r>
          </a:p>
          <a:p>
            <a:pPr marL="385763" indent="-228600" defTabSz="914400" fontAlgn="auto">
              <a:spcAft>
                <a:spcPts val="0"/>
              </a:spcAft>
            </a:pPr>
            <a:r>
              <a:rPr lang="en-US" sz="1800" dirty="0" err="1">
                <a:solidFill>
                  <a:schemeClr val="bg1"/>
                </a:solidFill>
              </a:rPr>
              <a:t>Informatie</a:t>
            </a:r>
            <a:r>
              <a:rPr lang="en-US" sz="1800" dirty="0">
                <a:solidFill>
                  <a:schemeClr val="bg1"/>
                </a:solidFill>
              </a:rPr>
              <a:t>  </a:t>
            </a:r>
            <a:r>
              <a:rPr lang="en-US" sz="1800" dirty="0" err="1">
                <a:solidFill>
                  <a:schemeClr val="bg1"/>
                </a:solidFill>
              </a:rPr>
              <a:t>leerkrachten</a:t>
            </a:r>
            <a:r>
              <a:rPr lang="en-US" sz="1800" dirty="0">
                <a:solidFill>
                  <a:schemeClr val="bg1"/>
                </a:solidFill>
              </a:rPr>
              <a:t> </a:t>
            </a:r>
          </a:p>
          <a:p>
            <a:pPr marL="385763" indent="-228600" defTabSz="914400" fontAlgn="auto">
              <a:spcAft>
                <a:spcPts val="0"/>
              </a:spcAft>
            </a:pPr>
            <a:r>
              <a:rPr lang="en-US" sz="1800" dirty="0" err="1">
                <a:solidFill>
                  <a:schemeClr val="bg1"/>
                </a:solidFill>
              </a:rPr>
              <a:t>Informatie</a:t>
            </a:r>
            <a:r>
              <a:rPr lang="en-US" sz="1800" dirty="0">
                <a:solidFill>
                  <a:schemeClr val="bg1"/>
                </a:solidFill>
              </a:rPr>
              <a:t> begeleiders (</a:t>
            </a:r>
            <a:r>
              <a:rPr lang="en-US" sz="1800" dirty="0" err="1">
                <a:solidFill>
                  <a:schemeClr val="bg1"/>
                </a:solidFill>
              </a:rPr>
              <a:t>denk</a:t>
            </a:r>
            <a:r>
              <a:rPr lang="en-US" sz="1800" dirty="0">
                <a:solidFill>
                  <a:schemeClr val="bg1"/>
                </a:solidFill>
              </a:rPr>
              <a:t> </a:t>
            </a:r>
            <a:r>
              <a:rPr lang="en-US" sz="1800" dirty="0" err="1">
                <a:solidFill>
                  <a:schemeClr val="bg1"/>
                </a:solidFill>
              </a:rPr>
              <a:t>ook</a:t>
            </a:r>
            <a:r>
              <a:rPr lang="en-US" sz="1800" dirty="0">
                <a:solidFill>
                  <a:schemeClr val="bg1"/>
                </a:solidFill>
              </a:rPr>
              <a:t> </a:t>
            </a:r>
            <a:r>
              <a:rPr lang="en-US" sz="1800" dirty="0" err="1">
                <a:solidFill>
                  <a:schemeClr val="bg1"/>
                </a:solidFill>
              </a:rPr>
              <a:t>aan</a:t>
            </a:r>
            <a:r>
              <a:rPr lang="en-US" sz="1800" dirty="0">
                <a:solidFill>
                  <a:schemeClr val="bg1"/>
                </a:solidFill>
              </a:rPr>
              <a:t> ergo of </a:t>
            </a:r>
            <a:r>
              <a:rPr lang="en-US" sz="1800" dirty="0" err="1">
                <a:solidFill>
                  <a:schemeClr val="bg1"/>
                </a:solidFill>
              </a:rPr>
              <a:t>fysiotherapeut</a:t>
            </a:r>
            <a:r>
              <a:rPr lang="en-US" sz="1800" dirty="0">
                <a:solidFill>
                  <a:schemeClr val="bg1"/>
                </a:solidFill>
              </a:rPr>
              <a:t> of </a:t>
            </a:r>
            <a:r>
              <a:rPr lang="en-US" sz="1800" dirty="0" err="1">
                <a:solidFill>
                  <a:schemeClr val="bg1"/>
                </a:solidFill>
              </a:rPr>
              <a:t>hobbyclub</a:t>
            </a:r>
            <a:r>
              <a:rPr lang="en-US" sz="1800" dirty="0">
                <a:solidFill>
                  <a:schemeClr val="bg1"/>
                </a:solidFill>
              </a:rPr>
              <a:t>)</a:t>
            </a:r>
          </a:p>
          <a:p>
            <a:pPr marL="385763" indent="-228600" defTabSz="914400" fontAlgn="auto">
              <a:spcAft>
                <a:spcPts val="0"/>
              </a:spcAft>
            </a:pPr>
            <a:r>
              <a:rPr lang="en-US" sz="1800" dirty="0" err="1">
                <a:solidFill>
                  <a:schemeClr val="bg1"/>
                </a:solidFill>
              </a:rPr>
              <a:t>Informatie</a:t>
            </a:r>
            <a:r>
              <a:rPr lang="en-US" sz="1800" dirty="0">
                <a:solidFill>
                  <a:schemeClr val="bg1"/>
                </a:solidFill>
              </a:rPr>
              <a:t> </a:t>
            </a:r>
            <a:r>
              <a:rPr lang="en-US" sz="1800" dirty="0" err="1">
                <a:solidFill>
                  <a:schemeClr val="bg1"/>
                </a:solidFill>
              </a:rPr>
              <a:t>ouders</a:t>
            </a:r>
            <a:endParaRPr lang="en-US" sz="1800" dirty="0">
              <a:solidFill>
                <a:schemeClr val="bg1"/>
              </a:solidFill>
            </a:endParaRPr>
          </a:p>
          <a:p>
            <a:pPr marL="385763" indent="-228600" defTabSz="914400" fontAlgn="auto">
              <a:spcAft>
                <a:spcPts val="0"/>
              </a:spcAft>
            </a:pPr>
            <a:r>
              <a:rPr lang="en-US" sz="1800" dirty="0" err="1">
                <a:solidFill>
                  <a:schemeClr val="bg1"/>
                </a:solidFill>
              </a:rPr>
              <a:t>Informatie</a:t>
            </a:r>
            <a:r>
              <a:rPr lang="en-US" sz="1800" dirty="0">
                <a:solidFill>
                  <a:schemeClr val="bg1"/>
                </a:solidFill>
              </a:rPr>
              <a:t> </a:t>
            </a:r>
            <a:r>
              <a:rPr lang="en-US" sz="1800" dirty="0" err="1">
                <a:solidFill>
                  <a:schemeClr val="bg1"/>
                </a:solidFill>
              </a:rPr>
              <a:t>leerling</a:t>
            </a:r>
            <a:r>
              <a:rPr lang="en-US" sz="1800" dirty="0">
                <a:solidFill>
                  <a:schemeClr val="bg1"/>
                </a:solidFill>
              </a:rPr>
              <a:t> </a:t>
            </a:r>
            <a:r>
              <a:rPr lang="en-US" sz="1800" dirty="0" err="1">
                <a:solidFill>
                  <a:schemeClr val="bg1"/>
                </a:solidFill>
              </a:rPr>
              <a:t>zelf</a:t>
            </a:r>
            <a:endParaRPr lang="en-US" sz="1800" dirty="0">
              <a:solidFill>
                <a:schemeClr val="bg1"/>
              </a:solidFill>
            </a:endParaRPr>
          </a:p>
          <a:p>
            <a:pPr marL="385763" indent="-228600" defTabSz="914400" fontAlgn="auto">
              <a:spcAft>
                <a:spcPts val="0"/>
              </a:spcAft>
            </a:pPr>
            <a:r>
              <a:rPr lang="en-US" sz="1800" dirty="0" err="1">
                <a:solidFill>
                  <a:schemeClr val="bg1"/>
                </a:solidFill>
              </a:rPr>
              <a:t>Informatie</a:t>
            </a:r>
            <a:r>
              <a:rPr lang="en-US" sz="1800" dirty="0">
                <a:solidFill>
                  <a:schemeClr val="bg1"/>
                </a:solidFill>
              </a:rPr>
              <a:t> </a:t>
            </a:r>
            <a:r>
              <a:rPr lang="en-US" sz="1800" dirty="0" err="1">
                <a:solidFill>
                  <a:schemeClr val="bg1"/>
                </a:solidFill>
              </a:rPr>
              <a:t>andere</a:t>
            </a:r>
            <a:r>
              <a:rPr lang="en-US" sz="1800" dirty="0">
                <a:solidFill>
                  <a:schemeClr val="bg1"/>
                </a:solidFill>
              </a:rPr>
              <a:t> </a:t>
            </a:r>
            <a:r>
              <a:rPr lang="en-US" sz="1800" dirty="0" err="1">
                <a:solidFill>
                  <a:schemeClr val="bg1"/>
                </a:solidFill>
              </a:rPr>
              <a:t>leerlingen</a:t>
            </a:r>
            <a:endParaRPr lang="en-US" sz="1800" dirty="0">
              <a:solidFill>
                <a:schemeClr val="bg1"/>
              </a:solidFill>
            </a:endParaRPr>
          </a:p>
        </p:txBody>
      </p:sp>
      <p:pic>
        <p:nvPicPr>
          <p:cNvPr id="2" name="Afbeelding 1">
            <a:extLst>
              <a:ext uri="{FF2B5EF4-FFF2-40B4-BE49-F238E27FC236}">
                <a16:creationId xmlns:a16="http://schemas.microsoft.com/office/drawing/2014/main" id="{E5BB1137-4CE3-413B-A6D3-65DC74FA2993}"/>
              </a:ext>
            </a:extLst>
          </p:cNvPr>
          <p:cNvPicPr>
            <a:picLocks noChangeAspect="1"/>
          </p:cNvPicPr>
          <p:nvPr/>
        </p:nvPicPr>
        <p:blipFill rotWithShape="1">
          <a:blip r:embed="rId2"/>
          <a:srcRect l="35038" t="35461" r="37400" b="13654"/>
          <a:stretch/>
        </p:blipFill>
        <p:spPr>
          <a:xfrm>
            <a:off x="3996113" y="1988840"/>
            <a:ext cx="4906588" cy="4914259"/>
          </a:xfrm>
          <a:prstGeom prst="rect">
            <a:avLst/>
          </a:prstGeom>
        </p:spPr>
      </p:pic>
      <p:pic>
        <p:nvPicPr>
          <p:cNvPr id="3" name="Afbeelding 2">
            <a:extLst>
              <a:ext uri="{FF2B5EF4-FFF2-40B4-BE49-F238E27FC236}">
                <a16:creationId xmlns:a16="http://schemas.microsoft.com/office/drawing/2014/main" id="{71474F17-96AA-4859-8155-D3606655E7F9}"/>
              </a:ext>
            </a:extLst>
          </p:cNvPr>
          <p:cNvPicPr>
            <a:picLocks noChangeAspect="1"/>
          </p:cNvPicPr>
          <p:nvPr/>
        </p:nvPicPr>
        <p:blipFill rotWithShape="1">
          <a:blip r:embed="rId3"/>
          <a:srcRect l="81872" t="26032" r="5274" b="60406"/>
          <a:stretch/>
        </p:blipFill>
        <p:spPr>
          <a:xfrm>
            <a:off x="5622875" y="38938"/>
            <a:ext cx="3421205" cy="1019598"/>
          </a:xfrm>
          <a:prstGeom prst="rect">
            <a:avLst/>
          </a:prstGeom>
        </p:spPr>
      </p:pic>
      <p:pic>
        <p:nvPicPr>
          <p:cNvPr id="9" name="Tijdelijke aanduiding voor inhoud 8">
            <a:extLst>
              <a:ext uri="{FF2B5EF4-FFF2-40B4-BE49-F238E27FC236}">
                <a16:creationId xmlns:a16="http://schemas.microsoft.com/office/drawing/2014/main" id="{D410D206-1C24-4845-8249-7D5EDED42FDC}"/>
              </a:ext>
            </a:extLst>
          </p:cNvPr>
          <p:cNvPicPr>
            <a:picLocks noGrp="1" noChangeAspect="1"/>
          </p:cNvPicPr>
          <p:nvPr>
            <p:ph idx="1"/>
          </p:nvPr>
        </p:nvPicPr>
        <p:blipFill rotWithShape="1">
          <a:blip r:embed="rId4"/>
          <a:srcRect l="1377" t="34578" r="75295" b="52191"/>
          <a:stretch/>
        </p:blipFill>
        <p:spPr>
          <a:xfrm>
            <a:off x="5622875" y="1162350"/>
            <a:ext cx="3421205" cy="1052675"/>
          </a:xfrm>
          <a:prstGeom prst="rect">
            <a:avLst/>
          </a:prstGeom>
        </p:spPr>
      </p:pic>
    </p:spTree>
    <p:extLst>
      <p:ext uri="{BB962C8B-B14F-4D97-AF65-F5344CB8AC3E}">
        <p14:creationId xmlns:p14="http://schemas.microsoft.com/office/powerpoint/2010/main" val="3862016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kstvak 2"/>
          <p:cNvSpPr txBox="1"/>
          <p:nvPr/>
        </p:nvSpPr>
        <p:spPr>
          <a:xfrm>
            <a:off x="360758" y="3752849"/>
            <a:ext cx="2807227" cy="2452687"/>
          </a:xfrm>
          <a:prstGeom prst="rect">
            <a:avLst/>
          </a:prstGeom>
        </p:spPr>
        <p:txBody>
          <a:bodyPr vert="horz" lIns="91440" tIns="45720" rIns="91440" bIns="45720" rtlCol="0" anchor="ctr">
            <a:normAutofit/>
          </a:bodyPr>
          <a:lstStyle/>
          <a:p>
            <a:pPr>
              <a:lnSpc>
                <a:spcPct val="90000"/>
              </a:lnSpc>
              <a:spcAft>
                <a:spcPts val="600"/>
              </a:spcAft>
            </a:pPr>
            <a:r>
              <a:rPr lang="en-US" sz="3100" dirty="0">
                <a:latin typeface="+mj-lt"/>
                <a:ea typeface="+mj-ea"/>
                <a:cs typeface="+mj-cs"/>
              </a:rPr>
              <a:t>Op </a:t>
            </a:r>
            <a:r>
              <a:rPr lang="en-US" sz="3100" dirty="0" err="1">
                <a:latin typeface="+mj-lt"/>
                <a:ea typeface="+mj-ea"/>
                <a:cs typeface="+mj-cs"/>
              </a:rPr>
              <a:t>welke</a:t>
            </a:r>
            <a:r>
              <a:rPr lang="en-US" sz="3100" dirty="0">
                <a:latin typeface="+mj-lt"/>
                <a:ea typeface="+mj-ea"/>
                <a:cs typeface="+mj-cs"/>
              </a:rPr>
              <a:t> </a:t>
            </a:r>
            <a:r>
              <a:rPr lang="en-US" sz="3100" dirty="0" err="1">
                <a:latin typeface="+mj-lt"/>
                <a:ea typeface="+mj-ea"/>
                <a:cs typeface="+mj-cs"/>
              </a:rPr>
              <a:t>gebieden</a:t>
            </a:r>
            <a:r>
              <a:rPr lang="en-US" sz="3100" dirty="0">
                <a:latin typeface="+mj-lt"/>
                <a:ea typeface="+mj-ea"/>
                <a:cs typeface="+mj-cs"/>
              </a:rPr>
              <a:t> </a:t>
            </a:r>
            <a:r>
              <a:rPr lang="en-US" sz="3100" dirty="0" err="1">
                <a:latin typeface="+mj-lt"/>
                <a:ea typeface="+mj-ea"/>
                <a:cs typeface="+mj-cs"/>
              </a:rPr>
              <a:t>heb</a:t>
            </a:r>
            <a:r>
              <a:rPr lang="en-US" sz="3100" dirty="0">
                <a:latin typeface="+mj-lt"/>
                <a:ea typeface="+mj-ea"/>
                <a:cs typeface="+mj-cs"/>
              </a:rPr>
              <a:t> </a:t>
            </a:r>
            <a:r>
              <a:rPr lang="en-US" sz="3100" dirty="0" err="1">
                <a:latin typeface="+mj-lt"/>
                <a:ea typeface="+mj-ea"/>
                <a:cs typeface="+mj-cs"/>
              </a:rPr>
              <a:t>jij</a:t>
            </a:r>
            <a:r>
              <a:rPr lang="en-US" sz="3100" dirty="0">
                <a:latin typeface="+mj-lt"/>
                <a:ea typeface="+mj-ea"/>
                <a:cs typeface="+mj-cs"/>
              </a:rPr>
              <a:t> extra </a:t>
            </a:r>
            <a:r>
              <a:rPr lang="en-US" sz="3100" dirty="0" err="1">
                <a:latin typeface="+mj-lt"/>
                <a:ea typeface="+mj-ea"/>
                <a:cs typeface="+mj-cs"/>
              </a:rPr>
              <a:t>ondersteuning</a:t>
            </a:r>
            <a:r>
              <a:rPr lang="en-US" sz="3100" dirty="0">
                <a:latin typeface="+mj-lt"/>
                <a:ea typeface="+mj-ea"/>
                <a:cs typeface="+mj-cs"/>
              </a:rPr>
              <a:t> </a:t>
            </a:r>
            <a:r>
              <a:rPr lang="en-US" sz="3100" dirty="0" err="1">
                <a:latin typeface="+mj-lt"/>
                <a:ea typeface="+mj-ea"/>
                <a:cs typeface="+mj-cs"/>
              </a:rPr>
              <a:t>nodig</a:t>
            </a:r>
            <a:r>
              <a:rPr lang="en-US" sz="3100" dirty="0">
                <a:latin typeface="+mj-lt"/>
                <a:ea typeface="+mj-ea"/>
                <a:cs typeface="+mj-cs"/>
              </a:rPr>
              <a:t> ?  </a:t>
            </a:r>
          </a:p>
        </p:txBody>
      </p:sp>
      <p:pic>
        <p:nvPicPr>
          <p:cNvPr id="1026" name="Picture 2" descr="Jaarprogramma 'HB in Ontwikkeling' (trailer) - YouTube">
            <a:extLst>
              <a:ext uri="{FF2B5EF4-FFF2-40B4-BE49-F238E27FC236}">
                <a16:creationId xmlns:a16="http://schemas.microsoft.com/office/drawing/2014/main" id="{445A139E-E6B3-4E2B-B1C4-5232DFED88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0" b="26219"/>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3167986" y="3752850"/>
            <a:ext cx="5614060" cy="2452687"/>
          </a:xfrm>
          <a:prstGeom prst="rect">
            <a:avLst/>
          </a:prstGeom>
        </p:spPr>
        <p:txBody>
          <a:bodyPr vert="horz" lIns="91440" tIns="45720" rIns="91440" bIns="45720" rtlCol="0" anchor="ctr">
            <a:normAutofit fontScale="92500" lnSpcReduction="10000"/>
          </a:bodyPr>
          <a:lstStyle/>
          <a:p>
            <a:pPr marL="285750" indent="-228600">
              <a:lnSpc>
                <a:spcPct val="90000"/>
              </a:lnSpc>
              <a:spcAft>
                <a:spcPts val="600"/>
              </a:spcAft>
              <a:buFont typeface="Arial" panose="020B0604020202020204" pitchFamily="34" charset="0"/>
              <a:buChar char="•"/>
            </a:pPr>
            <a:r>
              <a:rPr lang="en-US" dirty="0" err="1">
                <a:latin typeface="+mn-lt"/>
              </a:rPr>
              <a:t>Rekenen</a:t>
            </a:r>
            <a:endParaRPr lang="en-US" dirty="0">
              <a:latin typeface="+mn-lt"/>
            </a:endParaRPr>
          </a:p>
          <a:p>
            <a:pPr marL="285750" indent="-228600">
              <a:lnSpc>
                <a:spcPct val="90000"/>
              </a:lnSpc>
              <a:spcAft>
                <a:spcPts val="600"/>
              </a:spcAft>
              <a:buFont typeface="Arial" panose="020B0604020202020204" pitchFamily="34" charset="0"/>
              <a:buChar char="•"/>
            </a:pPr>
            <a:r>
              <a:rPr lang="en-US" dirty="0">
                <a:latin typeface="+mn-lt"/>
              </a:rPr>
              <a:t>Spelling en/of </a:t>
            </a:r>
            <a:r>
              <a:rPr lang="en-US" dirty="0" err="1">
                <a:latin typeface="+mn-lt"/>
              </a:rPr>
              <a:t>lezen</a:t>
            </a:r>
            <a:endParaRPr lang="en-US" dirty="0">
              <a:latin typeface="+mn-lt"/>
            </a:endParaRPr>
          </a:p>
          <a:p>
            <a:pPr marL="285750" indent="-228600">
              <a:lnSpc>
                <a:spcPct val="90000"/>
              </a:lnSpc>
              <a:spcAft>
                <a:spcPts val="600"/>
              </a:spcAft>
              <a:buFont typeface="Arial" panose="020B0604020202020204" pitchFamily="34" charset="0"/>
              <a:buChar char="•"/>
            </a:pPr>
            <a:r>
              <a:rPr lang="en-US" dirty="0" err="1">
                <a:latin typeface="+mn-lt"/>
              </a:rPr>
              <a:t>Spraak</a:t>
            </a:r>
            <a:r>
              <a:rPr lang="en-US" dirty="0">
                <a:latin typeface="+mn-lt"/>
              </a:rPr>
              <a:t> en/of taal</a:t>
            </a:r>
          </a:p>
          <a:p>
            <a:pPr marL="285750" indent="-228600">
              <a:lnSpc>
                <a:spcPct val="90000"/>
              </a:lnSpc>
              <a:spcAft>
                <a:spcPts val="600"/>
              </a:spcAft>
              <a:buFont typeface="Arial" panose="020B0604020202020204" pitchFamily="34" charset="0"/>
              <a:buChar char="•"/>
            </a:pPr>
            <a:r>
              <a:rPr lang="en-US" dirty="0" err="1">
                <a:latin typeface="+mn-lt"/>
              </a:rPr>
              <a:t>Emotionele</a:t>
            </a:r>
            <a:r>
              <a:rPr lang="en-US" dirty="0">
                <a:latin typeface="+mn-lt"/>
              </a:rPr>
              <a:t> </a:t>
            </a:r>
            <a:r>
              <a:rPr lang="en-US" dirty="0" err="1">
                <a:latin typeface="+mn-lt"/>
              </a:rPr>
              <a:t>ontwikkeling</a:t>
            </a:r>
            <a:endParaRPr lang="en-US" dirty="0">
              <a:latin typeface="+mn-lt"/>
            </a:endParaRPr>
          </a:p>
          <a:p>
            <a:pPr marL="285750" indent="-228600">
              <a:lnSpc>
                <a:spcPct val="90000"/>
              </a:lnSpc>
              <a:spcAft>
                <a:spcPts val="600"/>
              </a:spcAft>
              <a:buFont typeface="Arial" panose="020B0604020202020204" pitchFamily="34" charset="0"/>
              <a:buChar char="•"/>
            </a:pPr>
            <a:r>
              <a:rPr lang="en-US" dirty="0" err="1">
                <a:latin typeface="+mn-lt"/>
              </a:rPr>
              <a:t>Sociale</a:t>
            </a:r>
            <a:r>
              <a:rPr lang="en-US" dirty="0">
                <a:latin typeface="+mn-lt"/>
              </a:rPr>
              <a:t> </a:t>
            </a:r>
            <a:r>
              <a:rPr lang="en-US" dirty="0" err="1">
                <a:latin typeface="+mn-lt"/>
              </a:rPr>
              <a:t>ontwikkeling</a:t>
            </a:r>
            <a:endParaRPr lang="en-US" dirty="0">
              <a:latin typeface="+mn-lt"/>
            </a:endParaRPr>
          </a:p>
          <a:p>
            <a:pPr marL="285750" indent="-228600">
              <a:lnSpc>
                <a:spcPct val="90000"/>
              </a:lnSpc>
              <a:spcAft>
                <a:spcPts val="600"/>
              </a:spcAft>
              <a:buFont typeface="Arial" panose="020B0604020202020204" pitchFamily="34" charset="0"/>
              <a:buChar char="•"/>
            </a:pPr>
            <a:r>
              <a:rPr lang="en-US" dirty="0" err="1">
                <a:latin typeface="+mn-lt"/>
              </a:rPr>
              <a:t>Werkhouding</a:t>
            </a:r>
            <a:endParaRPr lang="en-US" dirty="0">
              <a:latin typeface="+mn-lt"/>
            </a:endParaRPr>
          </a:p>
          <a:p>
            <a:pPr marL="285750" indent="-228600">
              <a:lnSpc>
                <a:spcPct val="90000"/>
              </a:lnSpc>
              <a:spcAft>
                <a:spcPts val="600"/>
              </a:spcAft>
              <a:buFont typeface="Arial" panose="020B0604020202020204" pitchFamily="34" charset="0"/>
              <a:buChar char="•"/>
            </a:pPr>
            <a:r>
              <a:rPr lang="en-US" dirty="0" err="1">
                <a:latin typeface="+mn-lt"/>
              </a:rPr>
              <a:t>Zintuigen</a:t>
            </a:r>
            <a:endParaRPr lang="en-US" dirty="0">
              <a:latin typeface="+mn-lt"/>
            </a:endParaRPr>
          </a:p>
          <a:p>
            <a:pPr marL="285750" indent="-228600">
              <a:lnSpc>
                <a:spcPct val="90000"/>
              </a:lnSpc>
              <a:spcAft>
                <a:spcPts val="600"/>
              </a:spcAft>
              <a:buFont typeface="Arial" panose="020B0604020202020204" pitchFamily="34" charset="0"/>
              <a:buChar char="•"/>
            </a:pPr>
            <a:r>
              <a:rPr lang="en-US" dirty="0" err="1">
                <a:latin typeface="+mn-lt"/>
              </a:rPr>
              <a:t>Wereld</a:t>
            </a:r>
            <a:r>
              <a:rPr lang="en-US" dirty="0">
                <a:latin typeface="+mn-lt"/>
              </a:rPr>
              <a:t> </a:t>
            </a:r>
            <a:r>
              <a:rPr lang="en-US" dirty="0" err="1">
                <a:latin typeface="+mn-lt"/>
              </a:rPr>
              <a:t>oriëntatie</a:t>
            </a:r>
            <a:r>
              <a:rPr lang="en-US" dirty="0">
                <a:latin typeface="+mn-lt"/>
              </a:rPr>
              <a:t>/</a:t>
            </a:r>
            <a:r>
              <a:rPr lang="en-US" dirty="0" err="1">
                <a:latin typeface="+mn-lt"/>
              </a:rPr>
              <a:t>algemene</a:t>
            </a:r>
            <a:r>
              <a:rPr lang="en-US" dirty="0">
                <a:latin typeface="+mn-lt"/>
              </a:rPr>
              <a:t> </a:t>
            </a:r>
            <a:r>
              <a:rPr lang="en-US" dirty="0" err="1">
                <a:latin typeface="+mn-lt"/>
              </a:rPr>
              <a:t>kennis</a:t>
            </a:r>
            <a:endParaRPr lang="en-US" dirty="0">
              <a:latin typeface="+mn-lt"/>
            </a:endParaRPr>
          </a:p>
          <a:p>
            <a:pPr indent="-228600">
              <a:lnSpc>
                <a:spcPct val="90000"/>
              </a:lnSpc>
              <a:spcAft>
                <a:spcPts val="600"/>
              </a:spcAft>
              <a:buFont typeface="Arial" panose="020B0604020202020204" pitchFamily="34" charset="0"/>
              <a:buChar char="•"/>
            </a:pPr>
            <a:endParaRPr lang="en-US" sz="1500" dirty="0">
              <a:latin typeface="+mn-lt"/>
            </a:endParaRPr>
          </a:p>
        </p:txBody>
      </p:sp>
      <p:sp>
        <p:nvSpPr>
          <p:cNvPr id="2" name="Tijdelijke aanduiding voor dianummer 1"/>
          <p:cNvSpPr>
            <a:spLocks noGrp="1"/>
          </p:cNvSpPr>
          <p:nvPr>
            <p:ph type="sldNum" sz="quarter" idx="10"/>
          </p:nvPr>
        </p:nvSpPr>
        <p:spPr>
          <a:xfrm>
            <a:off x="6648450" y="6356350"/>
            <a:ext cx="2057400" cy="365125"/>
          </a:xfrm>
        </p:spPr>
        <p:txBody>
          <a:bodyPr vert="horz" lIns="91440" tIns="45720" rIns="91440" bIns="45720" rtlCol="0" anchor="ctr">
            <a:normAutofit/>
          </a:bodyPr>
          <a:lstStyle/>
          <a:p>
            <a:pPr algn="r" fontAlgn="auto">
              <a:spcBef>
                <a:spcPts val="0"/>
              </a:spcBef>
              <a:spcAft>
                <a:spcPts val="600"/>
              </a:spcAft>
              <a:defRPr/>
            </a:pPr>
            <a:fld id="{2F421B0B-A9D5-5E4E-AFD4-586E08F53997}" type="slidenum">
              <a:rPr lang="en-US" sz="1000">
                <a:solidFill>
                  <a:schemeClr val="tx1">
                    <a:lumMod val="75000"/>
                    <a:lumOff val="25000"/>
                  </a:schemeClr>
                </a:solidFill>
                <a:latin typeface="Calibri" panose="020F0502020204030204"/>
              </a:rPr>
              <a:pPr algn="r" fontAlgn="auto">
                <a:spcBef>
                  <a:spcPts val="0"/>
                </a:spcBef>
                <a:spcAft>
                  <a:spcPts val="600"/>
                </a:spcAft>
                <a:defRPr/>
              </a:pPr>
              <a:t>31</a:t>
            </a:fld>
            <a:endParaRPr lang="en-US" sz="1000">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3751723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8B4F1B-E6A7-49A8-BF95-9EBC8402C25F}"/>
              </a:ext>
            </a:extLst>
          </p:cNvPr>
          <p:cNvSpPr txBox="1"/>
          <p:nvPr/>
        </p:nvSpPr>
        <p:spPr>
          <a:xfrm>
            <a:off x="5598460" y="1783959"/>
            <a:ext cx="3065480" cy="2889114"/>
          </a:xfrm>
          <a:prstGeom prst="rect">
            <a:avLst/>
          </a:prstGeom>
        </p:spPr>
        <p:txBody>
          <a:bodyPr vert="horz" lIns="91440" tIns="45720" rIns="91440" bIns="45720" rtlCol="0" anchor="b">
            <a:normAutofit/>
          </a:bodyPr>
          <a:lstStyle/>
          <a:p>
            <a:pPr>
              <a:lnSpc>
                <a:spcPct val="90000"/>
              </a:lnSpc>
              <a:spcAft>
                <a:spcPts val="600"/>
              </a:spcAft>
            </a:pPr>
            <a:r>
              <a:rPr lang="en-US" sz="3600" b="1" dirty="0" err="1">
                <a:latin typeface="+mj-lt"/>
                <a:ea typeface="+mj-ea"/>
                <a:cs typeface="+mj-cs"/>
              </a:rPr>
              <a:t>Ondersteunings</a:t>
            </a:r>
            <a:r>
              <a:rPr lang="en-US" sz="3600" b="1" dirty="0">
                <a:latin typeface="+mj-lt"/>
                <a:ea typeface="+mj-ea"/>
                <a:cs typeface="+mj-cs"/>
              </a:rPr>
              <a:t>- </a:t>
            </a:r>
            <a:r>
              <a:rPr lang="en-US" sz="3600" b="1" dirty="0" err="1">
                <a:latin typeface="+mj-lt"/>
                <a:ea typeface="+mj-ea"/>
                <a:cs typeface="+mj-cs"/>
              </a:rPr>
              <a:t>aanbod</a:t>
            </a:r>
            <a:r>
              <a:rPr lang="en-US" sz="3600" b="1" dirty="0">
                <a:latin typeface="+mj-lt"/>
                <a:ea typeface="+mj-ea"/>
                <a:cs typeface="+mj-cs"/>
              </a:rPr>
              <a:t> </a:t>
            </a:r>
            <a:r>
              <a:rPr lang="en-US" sz="3600" b="1" dirty="0" err="1">
                <a:latin typeface="+mj-lt"/>
                <a:ea typeface="+mj-ea"/>
                <a:cs typeface="+mj-cs"/>
              </a:rPr>
              <a:t>voor</a:t>
            </a:r>
            <a:r>
              <a:rPr lang="en-US" sz="3600" b="1" dirty="0">
                <a:latin typeface="+mj-lt"/>
                <a:ea typeface="+mj-ea"/>
                <a:cs typeface="+mj-cs"/>
              </a:rPr>
              <a:t> </a:t>
            </a:r>
            <a:r>
              <a:rPr lang="en-US" sz="3600" b="1" dirty="0" err="1">
                <a:latin typeface="+mj-lt"/>
                <a:ea typeface="+mj-ea"/>
                <a:cs typeface="+mj-cs"/>
              </a:rPr>
              <a:t>beter</a:t>
            </a:r>
            <a:r>
              <a:rPr lang="en-US" sz="3600" b="1" dirty="0">
                <a:latin typeface="+mj-lt"/>
                <a:ea typeface="+mj-ea"/>
                <a:cs typeface="+mj-cs"/>
              </a:rPr>
              <a:t> </a:t>
            </a:r>
            <a:r>
              <a:rPr lang="en-US" sz="3600" b="1" dirty="0" err="1">
                <a:latin typeface="+mj-lt"/>
                <a:ea typeface="+mj-ea"/>
                <a:cs typeface="+mj-cs"/>
              </a:rPr>
              <a:t>presteren</a:t>
            </a:r>
            <a:endParaRPr lang="en-US" sz="3600" b="1" dirty="0">
              <a:latin typeface="+mj-lt"/>
              <a:ea typeface="+mj-ea"/>
              <a:cs typeface="+mj-cs"/>
            </a:endParaRPr>
          </a:p>
        </p:txBody>
      </p:sp>
      <p:sp>
        <p:nvSpPr>
          <p:cNvPr id="12"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4" descr="Zijnsluik 2.png"/>
          <p:cNvPicPr>
            <a:picLocks noChangeAspect="1"/>
          </p:cNvPicPr>
          <p:nvPr/>
        </p:nvPicPr>
        <p:blipFill rotWithShape="1">
          <a:blip r:embed="rId2" cstate="print"/>
          <a:srcRect l="16810" r="6518"/>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ijdelijke aanduiding voor inhoud 3">
            <a:extLst>
              <a:ext uri="{FF2B5EF4-FFF2-40B4-BE49-F238E27FC236}">
                <a16:creationId xmlns:a16="http://schemas.microsoft.com/office/drawing/2014/main" id="{10640963-FB58-4877-88E8-CB015AF093FB}"/>
              </a:ext>
            </a:extLst>
          </p:cNvPr>
          <p:cNvSpPr>
            <a:spLocks noGrp="1"/>
          </p:cNvSpPr>
          <p:nvPr>
            <p:ph idx="1"/>
          </p:nvPr>
        </p:nvSpPr>
        <p:spPr/>
        <p:txBody>
          <a:bodyPr/>
          <a:lstStyle/>
          <a:p>
            <a:endParaRPr lang="nl-NL"/>
          </a:p>
        </p:txBody>
      </p:sp>
    </p:spTree>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83568" y="476672"/>
            <a:ext cx="4829720" cy="923330"/>
          </a:xfrm>
          <a:prstGeom prst="rect">
            <a:avLst/>
          </a:prstGeom>
          <a:noFill/>
        </p:spPr>
        <p:txBody>
          <a:bodyPr wrap="none" rtlCol="0">
            <a:spAutoFit/>
          </a:bodyPr>
          <a:lstStyle/>
          <a:p>
            <a:r>
              <a:rPr lang="nl-NL" sz="5400" b="1" dirty="0">
                <a:solidFill>
                  <a:srgbClr val="92D050"/>
                </a:solidFill>
                <a:latin typeface="+mj-lt"/>
              </a:rPr>
              <a:t>Uitdaging bieden</a:t>
            </a:r>
          </a:p>
        </p:txBody>
      </p:sp>
      <p:sp>
        <p:nvSpPr>
          <p:cNvPr id="5" name="Tekstvak 4"/>
          <p:cNvSpPr txBox="1"/>
          <p:nvPr/>
        </p:nvSpPr>
        <p:spPr>
          <a:xfrm>
            <a:off x="539552" y="1484784"/>
            <a:ext cx="7653938" cy="4154984"/>
          </a:xfrm>
          <a:prstGeom prst="rect">
            <a:avLst/>
          </a:prstGeom>
          <a:noFill/>
        </p:spPr>
        <p:txBody>
          <a:bodyPr wrap="square" rtlCol="0">
            <a:spAutoFit/>
          </a:bodyPr>
          <a:lstStyle/>
          <a:p>
            <a:pPr>
              <a:buFont typeface="Wingdings" pitchFamily="2" charset="2"/>
              <a:buChar char="Ø"/>
            </a:pPr>
            <a:r>
              <a:rPr lang="nl-NL" sz="2400" dirty="0">
                <a:solidFill>
                  <a:srgbClr val="002060"/>
                </a:solidFill>
              </a:rPr>
              <a:t>Doorzetten</a:t>
            </a:r>
          </a:p>
          <a:p>
            <a:pPr>
              <a:buFont typeface="Wingdings" pitchFamily="2" charset="2"/>
              <a:buChar char="Ø"/>
            </a:pPr>
            <a:r>
              <a:rPr lang="nl-NL" sz="2400" dirty="0">
                <a:solidFill>
                  <a:srgbClr val="002060"/>
                </a:solidFill>
              </a:rPr>
              <a:t>Geheugen gebruiken</a:t>
            </a:r>
          </a:p>
          <a:p>
            <a:pPr>
              <a:buFont typeface="Wingdings" pitchFamily="2" charset="2"/>
              <a:buChar char="Ø"/>
            </a:pPr>
            <a:r>
              <a:rPr lang="nl-NL" sz="2400" dirty="0">
                <a:solidFill>
                  <a:srgbClr val="002060"/>
                </a:solidFill>
              </a:rPr>
              <a:t>Taakaanpak – strategie</a:t>
            </a:r>
          </a:p>
          <a:p>
            <a:pPr>
              <a:buFont typeface="Wingdings" pitchFamily="2" charset="2"/>
              <a:buChar char="Ø"/>
            </a:pPr>
            <a:r>
              <a:rPr lang="nl-NL" sz="2400" dirty="0">
                <a:solidFill>
                  <a:srgbClr val="002060"/>
                </a:solidFill>
              </a:rPr>
              <a:t>Hulp vragen</a:t>
            </a:r>
          </a:p>
          <a:p>
            <a:pPr>
              <a:buFont typeface="Wingdings" pitchFamily="2" charset="2"/>
              <a:buChar char="Ø"/>
            </a:pPr>
            <a:r>
              <a:rPr lang="nl-NL" sz="2400" dirty="0">
                <a:solidFill>
                  <a:srgbClr val="002060"/>
                </a:solidFill>
              </a:rPr>
              <a:t>Fouten maken</a:t>
            </a:r>
          </a:p>
          <a:p>
            <a:pPr>
              <a:buFont typeface="Wingdings" pitchFamily="2" charset="2"/>
              <a:buChar char="Ø"/>
            </a:pPr>
            <a:r>
              <a:rPr lang="nl-NL" sz="2400" dirty="0">
                <a:solidFill>
                  <a:srgbClr val="002060"/>
                </a:solidFill>
              </a:rPr>
              <a:t>Moeite doen</a:t>
            </a:r>
          </a:p>
          <a:p>
            <a:pPr>
              <a:buFont typeface="Wingdings" pitchFamily="2" charset="2"/>
              <a:buChar char="Ø"/>
            </a:pPr>
            <a:r>
              <a:rPr lang="nl-NL" sz="2400" dirty="0">
                <a:solidFill>
                  <a:srgbClr val="002060"/>
                </a:solidFill>
              </a:rPr>
              <a:t>Concentratie – volgehouden aandacht</a:t>
            </a:r>
          </a:p>
          <a:p>
            <a:pPr>
              <a:buFont typeface="Wingdings" pitchFamily="2" charset="2"/>
              <a:buChar char="Ø"/>
            </a:pPr>
            <a:r>
              <a:rPr lang="nl-NL" sz="2400" dirty="0">
                <a:solidFill>
                  <a:srgbClr val="002060"/>
                </a:solidFill>
              </a:rPr>
              <a:t>Plannen</a:t>
            </a:r>
          </a:p>
          <a:p>
            <a:pPr>
              <a:buFont typeface="Wingdings" pitchFamily="2" charset="2"/>
              <a:buChar char="Ø"/>
            </a:pPr>
            <a:r>
              <a:rPr lang="nl-NL" sz="2400" dirty="0">
                <a:solidFill>
                  <a:srgbClr val="002060"/>
                </a:solidFill>
              </a:rPr>
              <a:t>Motivatie</a:t>
            </a:r>
          </a:p>
          <a:p>
            <a:pPr>
              <a:buFont typeface="Wingdings" pitchFamily="2" charset="2"/>
              <a:buChar char="Ø"/>
            </a:pPr>
            <a:r>
              <a:rPr lang="nl-NL" sz="2400" dirty="0">
                <a:solidFill>
                  <a:srgbClr val="002060"/>
                </a:solidFill>
              </a:rPr>
              <a:t>Voorkomen van onderpresteren en problemen met</a:t>
            </a:r>
            <a:br>
              <a:rPr lang="nl-NL" sz="2400" dirty="0">
                <a:solidFill>
                  <a:srgbClr val="002060"/>
                </a:solidFill>
              </a:rPr>
            </a:br>
            <a:r>
              <a:rPr lang="nl-NL" sz="2400" dirty="0">
                <a:solidFill>
                  <a:srgbClr val="002060"/>
                </a:solidFill>
              </a:rPr>
              <a:t>    welbevinden</a:t>
            </a:r>
          </a:p>
        </p:txBody>
      </p:sp>
    </p:spTree>
    <p:extLst>
      <p:ext uri="{BB962C8B-B14F-4D97-AF65-F5344CB8AC3E}">
        <p14:creationId xmlns:p14="http://schemas.microsoft.com/office/powerpoint/2010/main" val="105486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93776" y="420625"/>
            <a:ext cx="6209649" cy="769441"/>
          </a:xfrm>
          <a:prstGeom prst="rect">
            <a:avLst/>
          </a:prstGeom>
          <a:noFill/>
        </p:spPr>
        <p:txBody>
          <a:bodyPr wrap="none" rtlCol="0">
            <a:spAutoFit/>
          </a:bodyPr>
          <a:lstStyle/>
          <a:p>
            <a:r>
              <a:rPr lang="nl-NL" sz="4400" dirty="0">
                <a:solidFill>
                  <a:srgbClr val="92D050"/>
                </a:solidFill>
              </a:rPr>
              <a:t>Compacten en Verrijken</a:t>
            </a:r>
          </a:p>
        </p:txBody>
      </p:sp>
      <p:sp>
        <p:nvSpPr>
          <p:cNvPr id="5" name="Tekstvak 4"/>
          <p:cNvSpPr txBox="1"/>
          <p:nvPr/>
        </p:nvSpPr>
        <p:spPr>
          <a:xfrm>
            <a:off x="611560" y="1844824"/>
            <a:ext cx="4176464" cy="3539430"/>
          </a:xfrm>
          <a:prstGeom prst="rect">
            <a:avLst/>
          </a:prstGeom>
          <a:noFill/>
        </p:spPr>
        <p:txBody>
          <a:bodyPr wrap="square" rtlCol="0">
            <a:spAutoFit/>
          </a:bodyPr>
          <a:lstStyle/>
          <a:p>
            <a:pPr marL="571500" indent="-571500">
              <a:buFont typeface="Wingdings" pitchFamily="2" charset="2"/>
              <a:buChar char="Ø"/>
            </a:pPr>
            <a:r>
              <a:rPr lang="nl-NL" sz="3200" dirty="0">
                <a:solidFill>
                  <a:srgbClr val="002060"/>
                </a:solidFill>
              </a:rPr>
              <a:t>Compacten</a:t>
            </a:r>
          </a:p>
          <a:p>
            <a:pPr marL="571500" indent="-571500">
              <a:buFont typeface="Wingdings" pitchFamily="2" charset="2"/>
              <a:buChar char="Ø"/>
            </a:pPr>
            <a:endParaRPr lang="nl-NL" sz="3200" dirty="0">
              <a:solidFill>
                <a:srgbClr val="002060"/>
              </a:solidFill>
            </a:endParaRPr>
          </a:p>
          <a:p>
            <a:pPr marL="571500" indent="-571500">
              <a:buFont typeface="Wingdings" pitchFamily="2" charset="2"/>
              <a:buChar char="Ø"/>
            </a:pPr>
            <a:r>
              <a:rPr lang="nl-NL" sz="3200" dirty="0">
                <a:solidFill>
                  <a:srgbClr val="002060"/>
                </a:solidFill>
              </a:rPr>
              <a:t>Verrijken</a:t>
            </a:r>
          </a:p>
          <a:p>
            <a:pPr marL="571500" indent="-571500">
              <a:buFont typeface="Wingdings" pitchFamily="2" charset="2"/>
              <a:buChar char="Ø"/>
            </a:pPr>
            <a:r>
              <a:rPr lang="nl-NL" sz="3200" dirty="0">
                <a:solidFill>
                  <a:srgbClr val="002060"/>
                </a:solidFill>
              </a:rPr>
              <a:t>Verdiepen</a:t>
            </a:r>
          </a:p>
          <a:p>
            <a:pPr marL="571500" indent="-571500">
              <a:buFont typeface="Wingdings" pitchFamily="2" charset="2"/>
              <a:buChar char="Ø"/>
            </a:pPr>
            <a:r>
              <a:rPr lang="nl-NL" sz="3200" dirty="0">
                <a:solidFill>
                  <a:srgbClr val="002060"/>
                </a:solidFill>
              </a:rPr>
              <a:t>Verbreden</a:t>
            </a:r>
          </a:p>
          <a:p>
            <a:pPr marL="571500" indent="-571500">
              <a:buFont typeface="Wingdings" pitchFamily="2" charset="2"/>
              <a:buChar char="Ø"/>
            </a:pPr>
            <a:endParaRPr lang="nl-NL" sz="3200" dirty="0">
              <a:solidFill>
                <a:srgbClr val="002060"/>
              </a:solidFill>
            </a:endParaRPr>
          </a:p>
          <a:p>
            <a:pPr marL="571500" indent="-571500">
              <a:buFont typeface="Wingdings" pitchFamily="2" charset="2"/>
              <a:buChar char="Ø"/>
            </a:pPr>
            <a:r>
              <a:rPr lang="nl-NL" sz="3200" dirty="0">
                <a:solidFill>
                  <a:srgbClr val="002060"/>
                </a:solidFill>
              </a:rPr>
              <a:t>Versnellen</a:t>
            </a:r>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1844825"/>
            <a:ext cx="3238827" cy="2952328"/>
          </a:xfrm>
          <a:prstGeom prst="rect">
            <a:avLst/>
          </a:prstGeom>
        </p:spPr>
      </p:pic>
    </p:spTree>
    <p:extLst>
      <p:ext uri="{BB962C8B-B14F-4D97-AF65-F5344CB8AC3E}">
        <p14:creationId xmlns:p14="http://schemas.microsoft.com/office/powerpoint/2010/main" val="2200786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620688"/>
            <a:ext cx="1885484" cy="2476457"/>
          </a:xfrm>
          <a:prstGeom prst="rect">
            <a:avLst/>
          </a:prstGeom>
        </p:spPr>
      </p:pic>
      <p:sp>
        <p:nvSpPr>
          <p:cNvPr id="2" name="Tekstvak 1"/>
          <p:cNvSpPr txBox="1"/>
          <p:nvPr/>
        </p:nvSpPr>
        <p:spPr>
          <a:xfrm>
            <a:off x="1043608" y="764704"/>
            <a:ext cx="5538439" cy="769441"/>
          </a:xfrm>
          <a:prstGeom prst="rect">
            <a:avLst/>
          </a:prstGeom>
          <a:noFill/>
        </p:spPr>
        <p:txBody>
          <a:bodyPr wrap="none" rtlCol="0">
            <a:spAutoFit/>
          </a:bodyPr>
          <a:lstStyle/>
          <a:p>
            <a:r>
              <a:rPr lang="nl-NL" sz="4400" dirty="0">
                <a:solidFill>
                  <a:srgbClr val="92D050"/>
                </a:solidFill>
              </a:rPr>
              <a:t>Verrijken - Stappenplan</a:t>
            </a:r>
          </a:p>
        </p:txBody>
      </p:sp>
      <p:sp>
        <p:nvSpPr>
          <p:cNvPr id="5" name="Tekstvak 4"/>
          <p:cNvSpPr txBox="1"/>
          <p:nvPr/>
        </p:nvSpPr>
        <p:spPr>
          <a:xfrm>
            <a:off x="899592" y="1844824"/>
            <a:ext cx="7354747" cy="3108543"/>
          </a:xfrm>
          <a:prstGeom prst="rect">
            <a:avLst/>
          </a:prstGeom>
          <a:noFill/>
        </p:spPr>
        <p:txBody>
          <a:bodyPr wrap="square" rtlCol="0">
            <a:spAutoFit/>
          </a:bodyPr>
          <a:lstStyle/>
          <a:p>
            <a:pPr marL="571500" indent="-571500">
              <a:buFont typeface="Wingdings" pitchFamily="2" charset="2"/>
              <a:buChar char="Ø"/>
            </a:pPr>
            <a:r>
              <a:rPr lang="nl-NL" sz="2800" dirty="0">
                <a:solidFill>
                  <a:srgbClr val="002060"/>
                </a:solidFill>
              </a:rPr>
              <a:t>Doel/nut</a:t>
            </a:r>
          </a:p>
          <a:p>
            <a:pPr marL="571500" indent="-571500">
              <a:buFont typeface="Wingdings" pitchFamily="2" charset="2"/>
              <a:buChar char="Ø"/>
            </a:pPr>
            <a:r>
              <a:rPr lang="nl-NL" sz="2800" dirty="0">
                <a:solidFill>
                  <a:srgbClr val="002060"/>
                </a:solidFill>
              </a:rPr>
              <a:t>Materiaal kiezen/autonomie</a:t>
            </a:r>
          </a:p>
          <a:p>
            <a:pPr marL="571500" indent="-571500">
              <a:buFont typeface="Wingdings" pitchFamily="2" charset="2"/>
              <a:buChar char="Ø"/>
            </a:pPr>
            <a:r>
              <a:rPr lang="nl-NL" sz="2800" dirty="0">
                <a:solidFill>
                  <a:srgbClr val="002060"/>
                </a:solidFill>
              </a:rPr>
              <a:t>Bepalen werkwijze / Planning</a:t>
            </a:r>
          </a:p>
          <a:p>
            <a:pPr marL="571500" indent="-571500">
              <a:buFont typeface="Wingdings" pitchFamily="2" charset="2"/>
              <a:buChar char="Ø"/>
            </a:pPr>
            <a:r>
              <a:rPr lang="nl-NL" sz="2800" dirty="0">
                <a:solidFill>
                  <a:srgbClr val="002060"/>
                </a:solidFill>
              </a:rPr>
              <a:t>Uitleg geven aan leerling</a:t>
            </a:r>
          </a:p>
          <a:p>
            <a:pPr marL="571500" indent="-571500">
              <a:buFont typeface="Wingdings" pitchFamily="2" charset="2"/>
              <a:buChar char="Ø"/>
            </a:pPr>
            <a:r>
              <a:rPr lang="nl-NL" sz="2800" dirty="0">
                <a:solidFill>
                  <a:srgbClr val="002060"/>
                </a:solidFill>
              </a:rPr>
              <a:t>Bespreken eisen en consequenties</a:t>
            </a:r>
          </a:p>
          <a:p>
            <a:pPr marL="571500" indent="-571500">
              <a:buFont typeface="Wingdings" pitchFamily="2" charset="2"/>
              <a:buChar char="Ø"/>
            </a:pPr>
            <a:r>
              <a:rPr lang="nl-NL" sz="2800" dirty="0">
                <a:solidFill>
                  <a:srgbClr val="002060"/>
                </a:solidFill>
              </a:rPr>
              <a:t>Samen evalueren</a:t>
            </a:r>
          </a:p>
          <a:p>
            <a:pPr marL="571500" indent="-571500">
              <a:buFont typeface="Wingdings" pitchFamily="2" charset="2"/>
              <a:buChar char="Ø"/>
            </a:pPr>
            <a:r>
              <a:rPr lang="nl-NL" sz="2800" dirty="0">
                <a:solidFill>
                  <a:srgbClr val="002060"/>
                </a:solidFill>
              </a:rPr>
              <a:t>Vastleggen resultaten (rapport?)</a:t>
            </a:r>
          </a:p>
        </p:txBody>
      </p:sp>
    </p:spTree>
    <p:extLst>
      <p:ext uri="{BB962C8B-B14F-4D97-AF65-F5344CB8AC3E}">
        <p14:creationId xmlns:p14="http://schemas.microsoft.com/office/powerpoint/2010/main" val="737381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2A6AA0-BE31-4A67-A3E5-74F9D982C68E}"/>
              </a:ext>
            </a:extLst>
          </p:cNvPr>
          <p:cNvSpPr>
            <a:spLocks noGrp="1"/>
          </p:cNvSpPr>
          <p:nvPr>
            <p:ph type="title"/>
          </p:nvPr>
        </p:nvSpPr>
        <p:spPr/>
        <p:txBody>
          <a:bodyPr/>
          <a:lstStyle/>
          <a:p>
            <a:r>
              <a:rPr lang="nl-NL" sz="3600" b="1" dirty="0">
                <a:solidFill>
                  <a:srgbClr val="9AC945"/>
                </a:solidFill>
                <a:latin typeface="Arial" charset="0"/>
                <a:ea typeface="+mn-ea"/>
                <a:cs typeface="+mn-cs"/>
              </a:rPr>
              <a:t>Denkprofielen Sternberg</a:t>
            </a:r>
          </a:p>
        </p:txBody>
      </p:sp>
      <p:pic>
        <p:nvPicPr>
          <p:cNvPr id="5" name="Afbeelding 4">
            <a:hlinkClick r:id="rId2"/>
            <a:extLst>
              <a:ext uri="{FF2B5EF4-FFF2-40B4-BE49-F238E27FC236}">
                <a16:creationId xmlns:a16="http://schemas.microsoft.com/office/drawing/2014/main" id="{0C355D0E-B8BB-40EA-A2D6-97EFACFD90D6}"/>
              </a:ext>
            </a:extLst>
          </p:cNvPr>
          <p:cNvPicPr/>
          <p:nvPr/>
        </p:nvPicPr>
        <p:blipFill rotWithShape="1">
          <a:blip r:embed="rId3"/>
          <a:srcRect l="56460" t="505" r="6456" b="-20"/>
          <a:stretch/>
        </p:blipFill>
        <p:spPr bwMode="auto">
          <a:xfrm>
            <a:off x="755576" y="1719541"/>
            <a:ext cx="6463630" cy="4608512"/>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005687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708115-1A17-4546-98AF-D0FA8C4EBD41}"/>
              </a:ext>
            </a:extLst>
          </p:cNvPr>
          <p:cNvSpPr>
            <a:spLocks noGrp="1"/>
          </p:cNvSpPr>
          <p:nvPr>
            <p:ph type="title"/>
          </p:nvPr>
        </p:nvSpPr>
        <p:spPr/>
        <p:txBody>
          <a:bodyPr/>
          <a:lstStyle/>
          <a:p>
            <a:r>
              <a:rPr lang="nl-NL" sz="3600" b="1" dirty="0">
                <a:solidFill>
                  <a:srgbClr val="9AC945"/>
                </a:solidFill>
                <a:latin typeface="Arial" charset="0"/>
                <a:ea typeface="+mn-ea"/>
                <a:cs typeface="+mn-cs"/>
              </a:rPr>
              <a:t>Welke interesse volgens Gardner ?</a:t>
            </a:r>
          </a:p>
        </p:txBody>
      </p:sp>
      <p:pic>
        <p:nvPicPr>
          <p:cNvPr id="5" name="Afbeelding 4">
            <a:extLst>
              <a:ext uri="{FF2B5EF4-FFF2-40B4-BE49-F238E27FC236}">
                <a16:creationId xmlns:a16="http://schemas.microsoft.com/office/drawing/2014/main" id="{2D0139AB-9E89-4238-8E13-DB25CF12E195}"/>
              </a:ext>
            </a:extLst>
          </p:cNvPr>
          <p:cNvPicPr>
            <a:picLocks noChangeAspect="1"/>
          </p:cNvPicPr>
          <p:nvPr/>
        </p:nvPicPr>
        <p:blipFill rotWithShape="1">
          <a:blip r:embed="rId2"/>
          <a:srcRect l="9838" t="12148" r="24013"/>
          <a:stretch/>
        </p:blipFill>
        <p:spPr>
          <a:xfrm>
            <a:off x="899592" y="1554161"/>
            <a:ext cx="7056784" cy="5076561"/>
          </a:xfrm>
          <a:prstGeom prst="rect">
            <a:avLst/>
          </a:prstGeom>
        </p:spPr>
      </p:pic>
    </p:spTree>
    <p:extLst>
      <p:ext uri="{BB962C8B-B14F-4D97-AF65-F5344CB8AC3E}">
        <p14:creationId xmlns:p14="http://schemas.microsoft.com/office/powerpoint/2010/main" val="1599004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ekstvak 6"/>
          <p:cNvSpPr txBox="1"/>
          <p:nvPr/>
        </p:nvSpPr>
        <p:spPr>
          <a:xfrm>
            <a:off x="5061856" y="261831"/>
            <a:ext cx="3666230" cy="1325563"/>
          </a:xfrm>
          <a:prstGeom prst="rect">
            <a:avLst/>
          </a:prstGeom>
        </p:spPr>
        <p:txBody>
          <a:bodyPr vert="horz" lIns="91440" tIns="45720" rIns="91440" bIns="45720" rtlCol="0" anchor="ctr">
            <a:normAutofit/>
          </a:bodyPr>
          <a:lstStyle/>
          <a:p>
            <a:pPr>
              <a:lnSpc>
                <a:spcPct val="90000"/>
              </a:lnSpc>
              <a:spcAft>
                <a:spcPts val="600"/>
              </a:spcAft>
            </a:pPr>
            <a:r>
              <a:rPr lang="en-US" sz="4400" b="1" kern="1200" dirty="0">
                <a:solidFill>
                  <a:schemeClr val="tx1"/>
                </a:solidFill>
                <a:latin typeface="+mj-lt"/>
                <a:ea typeface="+mj-ea"/>
                <a:cs typeface="+mj-cs"/>
              </a:rPr>
              <a:t>Mindset </a:t>
            </a:r>
            <a:r>
              <a:rPr lang="en-US" sz="4400" b="1" kern="1200" dirty="0" err="1">
                <a:solidFill>
                  <a:schemeClr val="tx1"/>
                </a:solidFill>
                <a:latin typeface="+mj-lt"/>
                <a:ea typeface="+mj-ea"/>
                <a:cs typeface="+mj-cs"/>
              </a:rPr>
              <a:t>trainen</a:t>
            </a:r>
            <a:endParaRPr lang="en-US" sz="4400" b="1" kern="1200" dirty="0">
              <a:solidFill>
                <a:schemeClr val="tx1"/>
              </a:solidFill>
              <a:latin typeface="+mj-lt"/>
              <a:ea typeface="+mj-ea"/>
              <a:cs typeface="+mj-cs"/>
            </a:endParaRPr>
          </a:p>
        </p:txBody>
      </p:sp>
      <p:sp>
        <p:nvSpPr>
          <p:cNvPr id="17" name="Freeform: Shape 12">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920240" y="4232366"/>
            <a:ext cx="420759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4">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4428307"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descr="http://4.bp.blogspot.com/_ifykMHnntl8/TR2hd8KNDnI/AAAAAAAAC-Q/9ra0pDXuD9g/s1600/photo_5115_carousel.jpg">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 r="17478" b="-2"/>
          <a:stretch/>
        </p:blipFill>
        <p:spPr bwMode="auto">
          <a:xfrm>
            <a:off x="20" y="10"/>
            <a:ext cx="4260803"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p:cNvSpPr txBox="1"/>
          <p:nvPr/>
        </p:nvSpPr>
        <p:spPr>
          <a:xfrm>
            <a:off x="5148064" y="1639797"/>
            <a:ext cx="3663142" cy="2438869"/>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dirty="0">
                <a:latin typeface="+mn-lt"/>
              </a:rPr>
              <a:t>Carol Dweck</a:t>
            </a:r>
          </a:p>
          <a:p>
            <a:pPr indent="-228600">
              <a:lnSpc>
                <a:spcPct val="90000"/>
              </a:lnSpc>
              <a:spcAft>
                <a:spcPts val="600"/>
              </a:spcAft>
              <a:buFont typeface="Arial" panose="020B0604020202020204" pitchFamily="34" charset="0"/>
              <a:buChar char="•"/>
            </a:pPr>
            <a:r>
              <a:rPr lang="en-US" dirty="0" err="1">
                <a:latin typeface="+mn-lt"/>
              </a:rPr>
              <a:t>Amerikaanse</a:t>
            </a:r>
            <a:r>
              <a:rPr lang="en-US" dirty="0">
                <a:latin typeface="+mn-lt"/>
              </a:rPr>
              <a:t> </a:t>
            </a:r>
            <a:r>
              <a:rPr lang="en-US" dirty="0" err="1">
                <a:latin typeface="+mn-lt"/>
              </a:rPr>
              <a:t>psyholoog</a:t>
            </a:r>
            <a:endParaRPr lang="en-US" dirty="0">
              <a:latin typeface="+mn-lt"/>
            </a:endParaRPr>
          </a:p>
          <a:p>
            <a:pPr indent="-228600">
              <a:lnSpc>
                <a:spcPct val="90000"/>
              </a:lnSpc>
              <a:spcAft>
                <a:spcPts val="600"/>
              </a:spcAft>
              <a:buFont typeface="Arial" panose="020B0604020202020204" pitchFamily="34" charset="0"/>
              <a:buChar char="•"/>
            </a:pPr>
            <a:endParaRPr lang="en-US" dirty="0">
              <a:latin typeface="+mn-lt"/>
            </a:endParaRPr>
          </a:p>
          <a:p>
            <a:pPr indent="-228600">
              <a:lnSpc>
                <a:spcPct val="90000"/>
              </a:lnSpc>
              <a:spcAft>
                <a:spcPts val="600"/>
              </a:spcAft>
              <a:buFont typeface="Arial" panose="020B0604020202020204" pitchFamily="34" charset="0"/>
              <a:buChar char="•"/>
            </a:pPr>
            <a:r>
              <a:rPr lang="en-US" dirty="0" err="1">
                <a:latin typeface="+mn-lt"/>
              </a:rPr>
              <a:t>Onderzoek</a:t>
            </a:r>
            <a:r>
              <a:rPr lang="en-US" dirty="0">
                <a:latin typeface="+mn-lt"/>
              </a:rPr>
              <a:t> Fixed and Growth Mindset</a:t>
            </a:r>
          </a:p>
          <a:p>
            <a:pPr indent="-228600">
              <a:lnSpc>
                <a:spcPct val="90000"/>
              </a:lnSpc>
              <a:spcAft>
                <a:spcPts val="600"/>
              </a:spcAft>
              <a:buFont typeface="Arial" panose="020B0604020202020204" pitchFamily="34" charset="0"/>
              <a:buChar char="•"/>
            </a:pPr>
            <a:endParaRPr lang="en-US" dirty="0">
              <a:latin typeface="+mn-lt"/>
            </a:endParaRPr>
          </a:p>
          <a:p>
            <a:pPr indent="-228600">
              <a:lnSpc>
                <a:spcPct val="90000"/>
              </a:lnSpc>
              <a:spcAft>
                <a:spcPts val="600"/>
              </a:spcAft>
              <a:buFont typeface="Arial" panose="020B0604020202020204" pitchFamily="34" charset="0"/>
              <a:buChar char="•"/>
            </a:pPr>
            <a:r>
              <a:rPr lang="en-US" dirty="0" err="1">
                <a:latin typeface="+mn-lt"/>
              </a:rPr>
              <a:t>Complimenten</a:t>
            </a:r>
            <a:r>
              <a:rPr lang="en-US" dirty="0">
                <a:latin typeface="+mn-lt"/>
              </a:rPr>
              <a:t> </a:t>
            </a:r>
            <a:r>
              <a:rPr lang="en-US" dirty="0" err="1">
                <a:latin typeface="+mn-lt"/>
              </a:rPr>
              <a:t>geven</a:t>
            </a:r>
            <a:r>
              <a:rPr lang="en-US" dirty="0">
                <a:latin typeface="+mn-lt"/>
              </a:rPr>
              <a:t> over slim </a:t>
            </a:r>
            <a:r>
              <a:rPr lang="en-US" dirty="0" err="1">
                <a:latin typeface="+mn-lt"/>
              </a:rPr>
              <a:t>zijn</a:t>
            </a:r>
            <a:r>
              <a:rPr lang="en-US" dirty="0">
                <a:latin typeface="+mn-lt"/>
              </a:rPr>
              <a:t> of </a:t>
            </a:r>
            <a:r>
              <a:rPr lang="en-US" dirty="0" err="1">
                <a:latin typeface="+mn-lt"/>
              </a:rPr>
              <a:t>inzet</a:t>
            </a:r>
            <a:endParaRPr lang="en-US" dirty="0">
              <a:latin typeface="+mn-lt"/>
            </a:endParaRPr>
          </a:p>
          <a:p>
            <a:pPr indent="-228600">
              <a:lnSpc>
                <a:spcPct val="90000"/>
              </a:lnSpc>
              <a:spcAft>
                <a:spcPts val="600"/>
              </a:spcAft>
              <a:buFont typeface="Arial" panose="020B0604020202020204" pitchFamily="34" charset="0"/>
              <a:buChar char="•"/>
            </a:pPr>
            <a:endParaRPr lang="en-US" dirty="0">
              <a:latin typeface="+mn-lt"/>
            </a:endParaRPr>
          </a:p>
          <a:p>
            <a:pPr indent="-228600">
              <a:lnSpc>
                <a:spcPct val="90000"/>
              </a:lnSpc>
              <a:spcAft>
                <a:spcPts val="600"/>
              </a:spcAft>
              <a:buFont typeface="Arial" panose="020B0604020202020204" pitchFamily="34" charset="0"/>
              <a:buChar char="•"/>
            </a:pPr>
            <a:r>
              <a:rPr lang="en-US" dirty="0">
                <a:latin typeface="+mn-lt"/>
              </a:rPr>
              <a:t>Hoe </a:t>
            </a:r>
            <a:r>
              <a:rPr lang="en-US" dirty="0" err="1">
                <a:latin typeface="+mn-lt"/>
              </a:rPr>
              <a:t>ziet</a:t>
            </a:r>
            <a:r>
              <a:rPr lang="en-US" dirty="0">
                <a:latin typeface="+mn-lt"/>
              </a:rPr>
              <a:t> het er </a:t>
            </a:r>
            <a:r>
              <a:rPr lang="en-US" dirty="0" err="1">
                <a:latin typeface="+mn-lt"/>
              </a:rPr>
              <a:t>uit</a:t>
            </a:r>
            <a:r>
              <a:rPr lang="en-US" dirty="0">
                <a:latin typeface="+mn-lt"/>
              </a:rPr>
              <a:t> </a:t>
            </a:r>
            <a:r>
              <a:rPr lang="en-US" dirty="0" err="1">
                <a:latin typeface="+mn-lt"/>
              </a:rPr>
              <a:t>bij</a:t>
            </a:r>
            <a:r>
              <a:rPr lang="en-US" dirty="0">
                <a:latin typeface="+mn-lt"/>
              </a:rPr>
              <a:t> Eli ?</a:t>
            </a:r>
          </a:p>
        </p:txBody>
      </p:sp>
      <p:pic>
        <p:nvPicPr>
          <p:cNvPr id="8" name="Afbeelding 7">
            <a:hlinkClick r:id="rId4"/>
            <a:extLst>
              <a:ext uri="{FF2B5EF4-FFF2-40B4-BE49-F238E27FC236}">
                <a16:creationId xmlns:a16="http://schemas.microsoft.com/office/drawing/2014/main" id="{3FCEE096-9AED-4037-90FC-DCA8EC2F0A35}"/>
              </a:ext>
            </a:extLst>
          </p:cNvPr>
          <p:cNvPicPr>
            <a:picLocks noChangeAspect="1"/>
          </p:cNvPicPr>
          <p:nvPr/>
        </p:nvPicPr>
        <p:blipFill rotWithShape="1">
          <a:blip r:embed="rId5"/>
          <a:srcRect r="13041" b="-2"/>
          <a:stretch/>
        </p:blipFill>
        <p:spPr>
          <a:xfrm>
            <a:off x="2089405" y="4448810"/>
            <a:ext cx="386169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Tree>
    <p:extLst>
      <p:ext uri="{BB962C8B-B14F-4D97-AF65-F5344CB8AC3E}">
        <p14:creationId xmlns:p14="http://schemas.microsoft.com/office/powerpoint/2010/main" val="855940660"/>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1691680" y="116420"/>
            <a:ext cx="8229600" cy="706090"/>
          </a:xfrm>
        </p:spPr>
        <p:txBody>
          <a:bodyPr>
            <a:normAutofit/>
          </a:bodyPr>
          <a:lstStyle/>
          <a:p>
            <a:r>
              <a:rPr lang="nl-NL" sz="3200" dirty="0">
                <a:solidFill>
                  <a:srgbClr val="92D050"/>
                </a:solidFill>
              </a:rPr>
              <a:t>2 overtuigen = 2 </a:t>
            </a:r>
            <a:r>
              <a:rPr lang="nl-NL" sz="3200" dirty="0" err="1">
                <a:solidFill>
                  <a:srgbClr val="92D050"/>
                </a:solidFill>
              </a:rPr>
              <a:t>mindsets</a:t>
            </a:r>
            <a:endParaRPr lang="nl-NL" sz="3200" dirty="0">
              <a:solidFill>
                <a:srgbClr val="92D050"/>
              </a:solidFill>
            </a:endParaRPr>
          </a:p>
        </p:txBody>
      </p:sp>
      <p:pic>
        <p:nvPicPr>
          <p:cNvPr id="6" name="Afbeelding 5" descr="C:\Users\Gebruiker\AppData\Local\Microsoft\Windows\INetCache\Content.Outlook\L9T2IWWX\Fixed_Growth_mindset.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764704"/>
            <a:ext cx="5220335" cy="5902325"/>
          </a:xfrm>
          <a:prstGeom prst="rect">
            <a:avLst/>
          </a:prstGeom>
          <a:noFill/>
          <a:ln>
            <a:noFill/>
          </a:ln>
        </p:spPr>
      </p:pic>
    </p:spTree>
    <p:extLst>
      <p:ext uri="{BB962C8B-B14F-4D97-AF65-F5344CB8AC3E}">
        <p14:creationId xmlns:p14="http://schemas.microsoft.com/office/powerpoint/2010/main" val="1121494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3810CC-3386-4B39-8E59-3E2EF7C2B34D}"/>
              </a:ext>
            </a:extLst>
          </p:cNvPr>
          <p:cNvSpPr>
            <a:spLocks noGrp="1"/>
          </p:cNvSpPr>
          <p:nvPr>
            <p:ph type="title"/>
          </p:nvPr>
        </p:nvSpPr>
        <p:spPr/>
        <p:txBody>
          <a:bodyPr>
            <a:normAutofit/>
          </a:bodyPr>
          <a:lstStyle/>
          <a:p>
            <a:r>
              <a:rPr lang="nl-NL" sz="4400" dirty="0">
                <a:latin typeface="Arial" panose="020B0604020202020204" pitchFamily="34" charset="0"/>
                <a:cs typeface="Arial" panose="020B0604020202020204" pitchFamily="34" charset="0"/>
              </a:rPr>
              <a:t>Doel van deze middag</a:t>
            </a:r>
          </a:p>
        </p:txBody>
      </p:sp>
      <p:sp>
        <p:nvSpPr>
          <p:cNvPr id="3" name="Tijdelijke aanduiding voor inhoud 2">
            <a:extLst>
              <a:ext uri="{FF2B5EF4-FFF2-40B4-BE49-F238E27FC236}">
                <a16:creationId xmlns:a16="http://schemas.microsoft.com/office/drawing/2014/main" id="{95342F97-4887-42EF-9273-D8A69137B695}"/>
              </a:ext>
            </a:extLst>
          </p:cNvPr>
          <p:cNvSpPr>
            <a:spLocks noGrp="1"/>
          </p:cNvSpPr>
          <p:nvPr>
            <p:ph idx="1"/>
          </p:nvPr>
        </p:nvSpPr>
        <p:spPr>
          <a:xfrm>
            <a:off x="628650" y="1484784"/>
            <a:ext cx="7886700" cy="4692179"/>
          </a:xfrm>
        </p:spPr>
        <p:txBody>
          <a:bodyPr/>
          <a:lstStyle/>
          <a:p>
            <a:pPr marL="0" indent="0">
              <a:buNone/>
            </a:pPr>
            <a:r>
              <a:rPr lang="nl-NL" dirty="0"/>
              <a:t>In je groep kun je te maken krijgen met onderpresteerders. Allereerst is het natuurlijk belangrijk hoe je onderpresteerders kunt signaleren. Tijdens deze middag zullen we ingaan op wat onderpresteren is. Daarbij komen de verschillende profielen van onderpresteerders aan bod. Je krijgt handvatten om onderpresteerders op een goede manier te ondersteunen in je groep. Een informatieve middag met een praktische uitwerking!</a:t>
            </a:r>
          </a:p>
          <a:p>
            <a:r>
              <a:rPr lang="nl-NL" sz="3200" dirty="0"/>
              <a:t>Wat is onderpresteren</a:t>
            </a:r>
          </a:p>
          <a:p>
            <a:r>
              <a:rPr lang="nl-NL" sz="3200" dirty="0"/>
              <a:t>Hoe herken je het </a:t>
            </a:r>
          </a:p>
          <a:p>
            <a:r>
              <a:rPr lang="nl-NL" sz="3200" dirty="0"/>
              <a:t>Hoe zit ‘t bij jouw leerling</a:t>
            </a:r>
          </a:p>
          <a:p>
            <a:r>
              <a:rPr lang="nl-NL" sz="3200" dirty="0"/>
              <a:t>Wat kun je doen</a:t>
            </a:r>
          </a:p>
        </p:txBody>
      </p:sp>
    </p:spTree>
    <p:extLst>
      <p:ext uri="{BB962C8B-B14F-4D97-AF65-F5344CB8AC3E}">
        <p14:creationId xmlns:p14="http://schemas.microsoft.com/office/powerpoint/2010/main" val="67039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a:latin typeface="+mn-lt"/>
              </a:rPr>
              <a:t>1000 steps, starts </a:t>
            </a:r>
            <a:r>
              <a:rPr lang="nl-NL" sz="2800" dirty="0" err="1">
                <a:latin typeface="+mn-lt"/>
              </a:rPr>
              <a:t>with</a:t>
            </a:r>
            <a:r>
              <a:rPr lang="nl-NL" sz="2800" dirty="0">
                <a:latin typeface="+mn-lt"/>
              </a:rPr>
              <a:t> </a:t>
            </a:r>
            <a:r>
              <a:rPr lang="nl-NL" sz="2800" dirty="0" err="1">
                <a:latin typeface="+mn-lt"/>
              </a:rPr>
              <a:t>one</a:t>
            </a:r>
            <a:r>
              <a:rPr lang="nl-NL" sz="2800" dirty="0">
                <a:latin typeface="+mn-lt"/>
              </a:rPr>
              <a:t> !! </a:t>
            </a:r>
            <a:br>
              <a:rPr lang="nl-NL" sz="2800" dirty="0">
                <a:latin typeface="+mn-lt"/>
              </a:rPr>
            </a:br>
            <a:r>
              <a:rPr lang="nl-NL" sz="2800" dirty="0">
                <a:latin typeface="+mn-lt"/>
              </a:rPr>
              <a:t>Of het prachtige filmpje van Piper (</a:t>
            </a:r>
            <a:r>
              <a:rPr lang="nl-NL" sz="2800" dirty="0" err="1">
                <a:latin typeface="+mn-lt"/>
              </a:rPr>
              <a:t>Pixar</a:t>
            </a:r>
            <a:r>
              <a:rPr lang="nl-NL" sz="2800" dirty="0">
                <a:latin typeface="+mn-lt"/>
              </a:rPr>
              <a:t>/Disney)</a:t>
            </a:r>
          </a:p>
        </p:txBody>
      </p:sp>
      <p:pic>
        <p:nvPicPr>
          <p:cNvPr id="2050" name="Picture 2" descr="https://image.freepik.com/vrije-vector/vogel-hop_21-601552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260854"/>
            <a:ext cx="3118376" cy="2336292"/>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1083952" y="5063554"/>
            <a:ext cx="2990231" cy="415498"/>
          </a:xfrm>
          <a:prstGeom prst="rect">
            <a:avLst/>
          </a:prstGeom>
          <a:noFill/>
        </p:spPr>
        <p:txBody>
          <a:bodyPr wrap="square" rtlCol="0">
            <a:spAutoFit/>
          </a:bodyPr>
          <a:lstStyle/>
          <a:p>
            <a:r>
              <a:rPr lang="nl-NL" sz="1050" dirty="0">
                <a:hlinkClick r:id="rId3"/>
              </a:rPr>
              <a:t>https://www.youtube.com/watch?v=YYb4h8U7Ljw</a:t>
            </a:r>
            <a:endParaRPr lang="nl-NL" sz="1013" dirty="0">
              <a:solidFill>
                <a:prstClr val="black"/>
              </a:solidFill>
              <a:latin typeface="Calibri"/>
            </a:endParaRPr>
          </a:p>
        </p:txBody>
      </p:sp>
      <p:pic>
        <p:nvPicPr>
          <p:cNvPr id="6" name="Afbeelding 5">
            <a:hlinkClick r:id="rId4"/>
          </p:cNvPr>
          <p:cNvPicPr>
            <a:picLocks noChangeAspect="1"/>
          </p:cNvPicPr>
          <p:nvPr/>
        </p:nvPicPr>
        <p:blipFill rotWithShape="1">
          <a:blip r:embed="rId5"/>
          <a:srcRect l="20863" t="36814" r="47637" b="35496"/>
          <a:stretch/>
        </p:blipFill>
        <p:spPr>
          <a:xfrm>
            <a:off x="4716016" y="2564904"/>
            <a:ext cx="3559136" cy="1868547"/>
          </a:xfrm>
          <a:prstGeom prst="rect">
            <a:avLst/>
          </a:prstGeom>
        </p:spPr>
      </p:pic>
      <p:sp>
        <p:nvSpPr>
          <p:cNvPr id="8" name="Rechthoek 7"/>
          <p:cNvSpPr/>
          <p:nvPr/>
        </p:nvSpPr>
        <p:spPr>
          <a:xfrm>
            <a:off x="4932040" y="5063554"/>
            <a:ext cx="2961067" cy="253916"/>
          </a:xfrm>
          <a:prstGeom prst="rect">
            <a:avLst/>
          </a:prstGeom>
        </p:spPr>
        <p:txBody>
          <a:bodyPr wrap="none">
            <a:spAutoFit/>
          </a:bodyPr>
          <a:lstStyle/>
          <a:p>
            <a:r>
              <a:rPr lang="nl-NL" sz="1050" dirty="0">
                <a:solidFill>
                  <a:prstClr val="black"/>
                </a:solidFill>
                <a:latin typeface="Calibri"/>
                <a:hlinkClick r:id="rId4"/>
              </a:rPr>
              <a:t>https://www.youtube.com/watch?v=_LuQFp1Lrfo</a:t>
            </a:r>
            <a:r>
              <a:rPr lang="nl-NL" sz="1050" dirty="0">
                <a:solidFill>
                  <a:prstClr val="black"/>
                </a:solidFill>
                <a:latin typeface="Calibri"/>
              </a:rPr>
              <a:t> </a:t>
            </a:r>
          </a:p>
        </p:txBody>
      </p:sp>
    </p:spTree>
    <p:extLst>
      <p:ext uri="{BB962C8B-B14F-4D97-AF65-F5344CB8AC3E}">
        <p14:creationId xmlns:p14="http://schemas.microsoft.com/office/powerpoint/2010/main" val="3151728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87015"/>
            <a:ext cx="8335838" cy="1325563"/>
          </a:xfrm>
        </p:spPr>
        <p:txBody>
          <a:bodyPr>
            <a:normAutofit/>
          </a:bodyPr>
          <a:lstStyle/>
          <a:p>
            <a:r>
              <a:rPr lang="nl-NL" sz="3600" dirty="0">
                <a:latin typeface="+mn-lt"/>
              </a:rPr>
              <a:t>Voldoen aan Psychologische basisbehoeften</a:t>
            </a:r>
          </a:p>
        </p:txBody>
      </p:sp>
      <p:graphicFrame>
        <p:nvGraphicFramePr>
          <p:cNvPr id="5" name="Tabel 4"/>
          <p:cNvGraphicFramePr>
            <a:graphicFrameLocks noGrp="1"/>
          </p:cNvGraphicFramePr>
          <p:nvPr>
            <p:extLst>
              <p:ext uri="{D42A27DB-BD31-4B8C-83A1-F6EECF244321}">
                <p14:modId xmlns:p14="http://schemas.microsoft.com/office/powerpoint/2010/main" val="3864004526"/>
              </p:ext>
            </p:extLst>
          </p:nvPr>
        </p:nvGraphicFramePr>
        <p:xfrm>
          <a:off x="395536" y="1317357"/>
          <a:ext cx="8568952" cy="5145851"/>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6192688">
                  <a:extLst>
                    <a:ext uri="{9D8B030D-6E8A-4147-A177-3AD203B41FA5}">
                      <a16:colId xmlns:a16="http://schemas.microsoft.com/office/drawing/2014/main" val="20001"/>
                    </a:ext>
                  </a:extLst>
                </a:gridCol>
              </a:tblGrid>
              <a:tr h="637031">
                <a:tc>
                  <a:txBody>
                    <a:bodyPr/>
                    <a:lstStyle/>
                    <a:p>
                      <a:r>
                        <a:rPr lang="nl-NL" sz="2800" dirty="0">
                          <a:latin typeface="+mn-lt"/>
                        </a:rPr>
                        <a:t>Basisbehoefte</a:t>
                      </a:r>
                    </a:p>
                  </a:txBody>
                  <a:tcPr anchor="ctr"/>
                </a:tc>
                <a:tc>
                  <a:txBody>
                    <a:bodyPr/>
                    <a:lstStyle/>
                    <a:p>
                      <a:r>
                        <a:rPr lang="nl-NL" sz="2800" dirty="0">
                          <a:latin typeface="+mn-lt"/>
                        </a:rPr>
                        <a:t>Betekent</a:t>
                      </a:r>
                    </a:p>
                  </a:txBody>
                  <a:tcPr anchor="ctr"/>
                </a:tc>
                <a:extLst>
                  <a:ext uri="{0D108BD9-81ED-4DB2-BD59-A6C34878D82A}">
                    <a16:rowId xmlns:a16="http://schemas.microsoft.com/office/drawing/2014/main" val="10000"/>
                  </a:ext>
                </a:extLst>
              </a:tr>
              <a:tr h="1049611">
                <a:tc>
                  <a:txBody>
                    <a:bodyPr/>
                    <a:lstStyle/>
                    <a:p>
                      <a:r>
                        <a:rPr lang="nl-NL" sz="2800" b="1" dirty="0">
                          <a:latin typeface="+mn-lt"/>
                        </a:rPr>
                        <a:t>Autonomie</a:t>
                      </a:r>
                    </a:p>
                  </a:txBody>
                  <a:tcPr anchor="ctr"/>
                </a:tc>
                <a:tc>
                  <a:txBody>
                    <a:bodyPr/>
                    <a:lstStyle/>
                    <a:p>
                      <a:r>
                        <a:rPr lang="nl-NL" sz="2800" dirty="0">
                          <a:latin typeface="+mn-lt"/>
                        </a:rPr>
                        <a:t>bevorderen van:</a:t>
                      </a:r>
                    </a:p>
                    <a:p>
                      <a:pPr marL="285750" indent="-285750">
                        <a:buFont typeface="Arial" pitchFamily="34" charset="0"/>
                        <a:buNone/>
                      </a:pPr>
                      <a:r>
                        <a:rPr lang="nl-NL" sz="2800" dirty="0">
                          <a:latin typeface="+mn-lt"/>
                        </a:rPr>
                        <a:t>zelfsturing, zelfinzicht, zelfreflectie</a:t>
                      </a:r>
                    </a:p>
                  </a:txBody>
                  <a:tcPr anchor="ctr"/>
                </a:tc>
                <a:extLst>
                  <a:ext uri="{0D108BD9-81ED-4DB2-BD59-A6C34878D82A}">
                    <a16:rowId xmlns:a16="http://schemas.microsoft.com/office/drawing/2014/main" val="10001"/>
                  </a:ext>
                </a:extLst>
              </a:tr>
              <a:tr h="1660889">
                <a:tc>
                  <a:txBody>
                    <a:bodyPr/>
                    <a:lstStyle/>
                    <a:p>
                      <a:r>
                        <a:rPr lang="nl-NL" sz="2800" b="1" dirty="0">
                          <a:latin typeface="+mn-lt"/>
                        </a:rPr>
                        <a:t>Relatie</a:t>
                      </a:r>
                    </a:p>
                  </a:txBody>
                  <a:tcPr anchor="ctr"/>
                </a:tc>
                <a:tc>
                  <a:txBody>
                    <a:bodyPr/>
                    <a:lstStyle/>
                    <a:p>
                      <a:r>
                        <a:rPr lang="nl-NL" sz="2800" dirty="0">
                          <a:latin typeface="+mn-lt"/>
                        </a:rPr>
                        <a:t>afstemmen: leerling </a:t>
                      </a:r>
                    </a:p>
                    <a:p>
                      <a:r>
                        <a:rPr lang="nl-NL" sz="2800" dirty="0">
                          <a:latin typeface="+mn-lt"/>
                          <a:sym typeface="Wingdings"/>
                        </a:rPr>
                        <a:t>                      </a:t>
                      </a:r>
                      <a:endParaRPr lang="nl-NL" sz="2800" dirty="0">
                        <a:latin typeface="+mn-lt"/>
                      </a:endParaRPr>
                    </a:p>
                    <a:p>
                      <a:r>
                        <a:rPr lang="nl-NL" sz="2800" dirty="0">
                          <a:latin typeface="+mn-lt"/>
                        </a:rPr>
                        <a:t>begeleider(s)</a:t>
                      </a:r>
                      <a:r>
                        <a:rPr lang="nl-NL" sz="2800" baseline="0" dirty="0">
                          <a:latin typeface="+mn-lt"/>
                        </a:rPr>
                        <a:t> / ouders / medeleerlingen / </a:t>
                      </a:r>
                      <a:r>
                        <a:rPr lang="nl-NL" sz="2800" baseline="0" dirty="0" err="1">
                          <a:latin typeface="+mn-lt"/>
                        </a:rPr>
                        <a:t>peers</a:t>
                      </a:r>
                      <a:endParaRPr lang="nl-NL" sz="2800" dirty="0">
                        <a:latin typeface="+mn-lt"/>
                      </a:endParaRPr>
                    </a:p>
                  </a:txBody>
                  <a:tcPr anchor="ctr"/>
                </a:tc>
                <a:extLst>
                  <a:ext uri="{0D108BD9-81ED-4DB2-BD59-A6C34878D82A}">
                    <a16:rowId xmlns:a16="http://schemas.microsoft.com/office/drawing/2014/main" val="10002"/>
                  </a:ext>
                </a:extLst>
              </a:tr>
              <a:tr h="1660889">
                <a:tc>
                  <a:txBody>
                    <a:bodyPr/>
                    <a:lstStyle/>
                    <a:p>
                      <a:r>
                        <a:rPr lang="nl-NL" sz="2800" b="1" dirty="0">
                          <a:latin typeface="+mn-lt"/>
                        </a:rPr>
                        <a:t>Competentie</a:t>
                      </a:r>
                    </a:p>
                  </a:txBody>
                  <a:tcPr anchor="ctr"/>
                </a:tc>
                <a:tc>
                  <a:txBody>
                    <a:bodyPr/>
                    <a:lstStyle/>
                    <a:p>
                      <a:r>
                        <a:rPr lang="nl-NL" sz="2800" dirty="0">
                          <a:latin typeface="+mn-lt"/>
                        </a:rPr>
                        <a:t>passende uitdagingen</a:t>
                      </a:r>
                      <a:r>
                        <a:rPr lang="nl-NL" sz="2800" baseline="0" dirty="0">
                          <a:latin typeface="+mn-lt"/>
                        </a:rPr>
                        <a:t> </a:t>
                      </a:r>
                      <a:r>
                        <a:rPr lang="nl-NL" sz="2800" baseline="0" dirty="0">
                          <a:latin typeface="+mn-lt"/>
                          <a:sym typeface="Wingdings"/>
                        </a:rPr>
                        <a:t> </a:t>
                      </a:r>
                      <a:r>
                        <a:rPr lang="nl-NL" sz="2800" dirty="0">
                          <a:latin typeface="+mn-lt"/>
                        </a:rPr>
                        <a:t>aanspreken van:</a:t>
                      </a:r>
                    </a:p>
                    <a:p>
                      <a:pPr marL="285750" indent="-285750">
                        <a:buFont typeface="Arial" pitchFamily="34" charset="0"/>
                        <a:buChar char="•"/>
                      </a:pPr>
                      <a:r>
                        <a:rPr lang="nl-NL" sz="2800" dirty="0">
                          <a:latin typeface="+mn-lt"/>
                        </a:rPr>
                        <a:t>hogere orde denkvaardigheden</a:t>
                      </a:r>
                    </a:p>
                    <a:p>
                      <a:pPr marL="285750" indent="-285750">
                        <a:buFont typeface="Arial" pitchFamily="34" charset="0"/>
                        <a:buChar char="•"/>
                      </a:pPr>
                      <a:r>
                        <a:rPr lang="nl-NL" sz="2800" baseline="0" dirty="0">
                          <a:latin typeface="+mn-lt"/>
                        </a:rPr>
                        <a:t>metacognitieve vaardigheden</a:t>
                      </a:r>
                      <a:endParaRPr lang="nl-NL" sz="2800" dirty="0">
                        <a:latin typeface="+mn-lt"/>
                      </a:endParaRPr>
                    </a:p>
                  </a:txBody>
                  <a:tcPr anchor="ctr"/>
                </a:tc>
                <a:extLst>
                  <a:ext uri="{0D108BD9-81ED-4DB2-BD59-A6C34878D82A}">
                    <a16:rowId xmlns:a16="http://schemas.microsoft.com/office/drawing/2014/main" val="10003"/>
                  </a:ext>
                </a:extLst>
              </a:tr>
            </a:tbl>
          </a:graphicData>
        </a:graphic>
      </p:graphicFrame>
      <p:sp>
        <p:nvSpPr>
          <p:cNvPr id="4" name="Tekstvak 3"/>
          <p:cNvSpPr txBox="1"/>
          <p:nvPr/>
        </p:nvSpPr>
        <p:spPr>
          <a:xfrm>
            <a:off x="827584" y="6463208"/>
            <a:ext cx="1826141" cy="307777"/>
          </a:xfrm>
          <a:prstGeom prst="rect">
            <a:avLst/>
          </a:prstGeom>
          <a:noFill/>
        </p:spPr>
        <p:txBody>
          <a:bodyPr wrap="none" rtlCol="0">
            <a:spAutoFit/>
          </a:bodyPr>
          <a:lstStyle/>
          <a:p>
            <a:r>
              <a:rPr lang="nl-NL" sz="1400" dirty="0"/>
              <a:t>Theorie: </a:t>
            </a:r>
            <a:r>
              <a:rPr lang="nl-NL" sz="1400" dirty="0" err="1"/>
              <a:t>Deci</a:t>
            </a:r>
            <a:r>
              <a:rPr lang="nl-NL" sz="1400" dirty="0"/>
              <a:t>/Ryan </a:t>
            </a:r>
          </a:p>
        </p:txBody>
      </p:sp>
    </p:spTree>
    <p:extLst>
      <p:ext uri="{BB962C8B-B14F-4D97-AF65-F5344CB8AC3E}">
        <p14:creationId xmlns:p14="http://schemas.microsoft.com/office/powerpoint/2010/main" val="1000539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mn-lt"/>
              </a:rPr>
              <a:t>Maar hoe ?</a:t>
            </a:r>
          </a:p>
        </p:txBody>
      </p:sp>
      <p:graphicFrame>
        <p:nvGraphicFramePr>
          <p:cNvPr id="5" name="Tabel 4"/>
          <p:cNvGraphicFramePr>
            <a:graphicFrameLocks noGrp="1"/>
          </p:cNvGraphicFramePr>
          <p:nvPr/>
        </p:nvGraphicFramePr>
        <p:xfrm>
          <a:off x="395536" y="1238302"/>
          <a:ext cx="8568952" cy="5147731"/>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6192688">
                  <a:extLst>
                    <a:ext uri="{9D8B030D-6E8A-4147-A177-3AD203B41FA5}">
                      <a16:colId xmlns:a16="http://schemas.microsoft.com/office/drawing/2014/main" val="20001"/>
                    </a:ext>
                  </a:extLst>
                </a:gridCol>
              </a:tblGrid>
              <a:tr h="637031">
                <a:tc>
                  <a:txBody>
                    <a:bodyPr/>
                    <a:lstStyle/>
                    <a:p>
                      <a:r>
                        <a:rPr lang="nl-NL" sz="2400" dirty="0">
                          <a:latin typeface="+mn-lt"/>
                        </a:rPr>
                        <a:t>Basisbehoefte</a:t>
                      </a:r>
                    </a:p>
                  </a:txBody>
                  <a:tcPr anchor="ctr"/>
                </a:tc>
                <a:tc>
                  <a:txBody>
                    <a:bodyPr/>
                    <a:lstStyle/>
                    <a:p>
                      <a:r>
                        <a:rPr lang="nl-NL" sz="2400" dirty="0">
                          <a:latin typeface="+mn-lt"/>
                        </a:rPr>
                        <a:t>Betekent</a:t>
                      </a:r>
                    </a:p>
                  </a:txBody>
                  <a:tcPr anchor="ctr"/>
                </a:tc>
                <a:extLst>
                  <a:ext uri="{0D108BD9-81ED-4DB2-BD59-A6C34878D82A}">
                    <a16:rowId xmlns:a16="http://schemas.microsoft.com/office/drawing/2014/main" val="10000"/>
                  </a:ext>
                </a:extLst>
              </a:tr>
              <a:tr h="1409651">
                <a:tc>
                  <a:txBody>
                    <a:bodyPr/>
                    <a:lstStyle/>
                    <a:p>
                      <a:r>
                        <a:rPr lang="nl-NL" sz="2400" b="1" dirty="0">
                          <a:latin typeface="+mn-lt"/>
                        </a:rPr>
                        <a:t>Autonomie</a:t>
                      </a:r>
                    </a:p>
                  </a:txBody>
                  <a:tcPr anchor="ctr"/>
                </a:tc>
                <a:tc>
                  <a:txBody>
                    <a:bodyPr/>
                    <a:lstStyle/>
                    <a:p>
                      <a:r>
                        <a:rPr lang="nl-NL" sz="2400" dirty="0">
                          <a:latin typeface="+mn-lt"/>
                        </a:rPr>
                        <a:t> Eigen projecten,</a:t>
                      </a:r>
                      <a:r>
                        <a:rPr lang="nl-NL" sz="2400" baseline="0" dirty="0">
                          <a:latin typeface="+mn-lt"/>
                        </a:rPr>
                        <a:t> eigen inbreng, zelfstandig werken</a:t>
                      </a:r>
                    </a:p>
                  </a:txBody>
                  <a:tcPr anchor="ctr"/>
                </a:tc>
                <a:extLst>
                  <a:ext uri="{0D108BD9-81ED-4DB2-BD59-A6C34878D82A}">
                    <a16:rowId xmlns:a16="http://schemas.microsoft.com/office/drawing/2014/main" val="10001"/>
                  </a:ext>
                </a:extLst>
              </a:tr>
              <a:tr h="1440160">
                <a:tc>
                  <a:txBody>
                    <a:bodyPr/>
                    <a:lstStyle/>
                    <a:p>
                      <a:r>
                        <a:rPr lang="nl-NL" sz="2400" b="1" dirty="0">
                          <a:latin typeface="+mn-lt"/>
                        </a:rPr>
                        <a:t>Relatie</a:t>
                      </a:r>
                    </a:p>
                  </a:txBody>
                  <a:tcPr anchor="ctr"/>
                </a:tc>
                <a:tc>
                  <a:txBody>
                    <a:bodyPr/>
                    <a:lstStyle/>
                    <a:p>
                      <a:r>
                        <a:rPr lang="nl-NL" sz="2400" dirty="0">
                          <a:latin typeface="+mn-lt"/>
                        </a:rPr>
                        <a:t>Leerling leren kennen, praten met de leerlingen,</a:t>
                      </a:r>
                      <a:r>
                        <a:rPr lang="nl-NL" sz="2400" baseline="0" dirty="0">
                          <a:latin typeface="+mn-lt"/>
                        </a:rPr>
                        <a:t> leerling zichzelf laten kennen</a:t>
                      </a:r>
                      <a:endParaRPr lang="nl-NL" sz="2400" dirty="0">
                        <a:latin typeface="+mn-lt"/>
                      </a:endParaRPr>
                    </a:p>
                  </a:txBody>
                  <a:tcPr anchor="ctr"/>
                </a:tc>
                <a:extLst>
                  <a:ext uri="{0D108BD9-81ED-4DB2-BD59-A6C34878D82A}">
                    <a16:rowId xmlns:a16="http://schemas.microsoft.com/office/drawing/2014/main" val="10002"/>
                  </a:ext>
                </a:extLst>
              </a:tr>
              <a:tr h="1660889">
                <a:tc>
                  <a:txBody>
                    <a:bodyPr/>
                    <a:lstStyle/>
                    <a:p>
                      <a:r>
                        <a:rPr lang="nl-NL" sz="2400" b="1" dirty="0">
                          <a:latin typeface="+mn-lt"/>
                        </a:rPr>
                        <a:t>Competentie</a:t>
                      </a:r>
                    </a:p>
                  </a:txBody>
                  <a:tcPr anchor="ctr"/>
                </a:tc>
                <a:tc>
                  <a:txBody>
                    <a:bodyPr/>
                    <a:lstStyle/>
                    <a:p>
                      <a:r>
                        <a:rPr lang="nl-NL" sz="2400" dirty="0">
                          <a:latin typeface="+mn-lt"/>
                        </a:rPr>
                        <a:t>Onderwijs aanbod op passend</a:t>
                      </a:r>
                      <a:r>
                        <a:rPr lang="nl-NL" sz="2400" baseline="0" dirty="0">
                          <a:latin typeface="+mn-lt"/>
                        </a:rPr>
                        <a:t> niveau en g</a:t>
                      </a:r>
                      <a:r>
                        <a:rPr lang="nl-NL" sz="2400" dirty="0">
                          <a:latin typeface="+mn-lt"/>
                        </a:rPr>
                        <a:t>oede beoordeling-</a:t>
                      </a:r>
                      <a:r>
                        <a:rPr lang="nl-NL" sz="2400" baseline="0" dirty="0">
                          <a:latin typeface="+mn-lt"/>
                        </a:rPr>
                        <a:t> en evaluatie aangesloten op gestelde doelen</a:t>
                      </a:r>
                      <a:endParaRPr lang="nl-NL" sz="2400" dirty="0">
                        <a:latin typeface="+mn-lt"/>
                      </a:endParaRP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17031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C:\Users\Gebruiker\AppData\Local\Microsoft\Windows\INetCache\Content.Outlook\L9T2IWWX\Executive_Functies (0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628800"/>
            <a:ext cx="7478892" cy="5112568"/>
          </a:xfrm>
          <a:prstGeom prst="rect">
            <a:avLst/>
          </a:prstGeom>
          <a:noFill/>
          <a:ln>
            <a:noFill/>
          </a:ln>
        </p:spPr>
      </p:pic>
      <p:sp>
        <p:nvSpPr>
          <p:cNvPr id="3" name="Tekstvak 2"/>
          <p:cNvSpPr txBox="1"/>
          <p:nvPr/>
        </p:nvSpPr>
        <p:spPr>
          <a:xfrm>
            <a:off x="395536" y="260648"/>
            <a:ext cx="8568952" cy="1200329"/>
          </a:xfrm>
          <a:prstGeom prst="rect">
            <a:avLst/>
          </a:prstGeom>
          <a:noFill/>
        </p:spPr>
        <p:txBody>
          <a:bodyPr wrap="square" rtlCol="0">
            <a:spAutoFit/>
          </a:bodyPr>
          <a:lstStyle/>
          <a:p>
            <a:r>
              <a:rPr lang="nl-NL" sz="3600" b="1" dirty="0">
                <a:solidFill>
                  <a:srgbClr val="9AC945"/>
                </a:solidFill>
              </a:rPr>
              <a:t>Controle en trainen </a:t>
            </a:r>
          </a:p>
          <a:p>
            <a:r>
              <a:rPr lang="nl-NL" sz="3600" b="1" dirty="0">
                <a:solidFill>
                  <a:srgbClr val="9AC945"/>
                </a:solidFill>
              </a:rPr>
              <a:t>Executieve Vaardigheden</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899592" y="260648"/>
            <a:ext cx="6912768" cy="923330"/>
          </a:xfrm>
          <a:prstGeom prst="rect">
            <a:avLst/>
          </a:prstGeom>
          <a:noFill/>
        </p:spPr>
        <p:txBody>
          <a:bodyPr wrap="square" rtlCol="0">
            <a:spAutoFit/>
          </a:bodyPr>
          <a:lstStyle/>
          <a:p>
            <a:r>
              <a:rPr lang="nl-NL" sz="5400" b="1" dirty="0">
                <a:solidFill>
                  <a:srgbClr val="002060"/>
                </a:solidFill>
              </a:rPr>
              <a:t>Bouwen aan Relatie</a:t>
            </a:r>
          </a:p>
        </p:txBody>
      </p:sp>
      <p:pic>
        <p:nvPicPr>
          <p:cNvPr id="63490" name="Picture 2" descr="Image result for ontwikkelingsgelijken"/>
          <p:cNvPicPr>
            <a:picLocks noChangeAspect="1" noChangeArrowheads="1"/>
          </p:cNvPicPr>
          <p:nvPr/>
        </p:nvPicPr>
        <p:blipFill>
          <a:blip r:embed="rId2" cstate="print"/>
          <a:srcRect/>
          <a:stretch>
            <a:fillRect/>
          </a:stretch>
        </p:blipFill>
        <p:spPr bwMode="auto">
          <a:xfrm>
            <a:off x="2555776" y="2172692"/>
            <a:ext cx="5040560" cy="1584176"/>
          </a:xfrm>
          <a:prstGeom prst="rect">
            <a:avLst/>
          </a:prstGeom>
          <a:noFill/>
        </p:spPr>
      </p:pic>
      <p:sp>
        <p:nvSpPr>
          <p:cNvPr id="6" name="Tekstvak 5"/>
          <p:cNvSpPr txBox="1"/>
          <p:nvPr/>
        </p:nvSpPr>
        <p:spPr>
          <a:xfrm>
            <a:off x="1704384" y="1494189"/>
            <a:ext cx="4104456" cy="646331"/>
          </a:xfrm>
          <a:prstGeom prst="rect">
            <a:avLst/>
          </a:prstGeom>
          <a:noFill/>
        </p:spPr>
        <p:txBody>
          <a:bodyPr wrap="square" rtlCol="0">
            <a:spAutoFit/>
          </a:bodyPr>
          <a:lstStyle/>
          <a:p>
            <a:r>
              <a:rPr lang="nl-NL" b="1" dirty="0">
                <a:solidFill>
                  <a:srgbClr val="9AC945"/>
                </a:solidFill>
              </a:rPr>
              <a:t>Zijn Ontwikkelingsgelijken – is er een peergroep ?</a:t>
            </a:r>
          </a:p>
        </p:txBody>
      </p:sp>
      <p:pic>
        <p:nvPicPr>
          <p:cNvPr id="7" name="Afbeelding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077072"/>
            <a:ext cx="1266437" cy="21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789040"/>
            <a:ext cx="1458568" cy="21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p:cNvSpPr txBox="1"/>
          <p:nvPr/>
        </p:nvSpPr>
        <p:spPr>
          <a:xfrm>
            <a:off x="2366704" y="4428485"/>
            <a:ext cx="1764704" cy="1754326"/>
          </a:xfrm>
          <a:prstGeom prst="rect">
            <a:avLst/>
          </a:prstGeom>
          <a:noFill/>
        </p:spPr>
        <p:txBody>
          <a:bodyPr wrap="square" rtlCol="0">
            <a:spAutoFit/>
          </a:bodyPr>
          <a:lstStyle/>
          <a:p>
            <a:pPr algn="ctr"/>
            <a:r>
              <a:rPr lang="nl-NL" b="1" dirty="0">
                <a:solidFill>
                  <a:srgbClr val="9AC945"/>
                </a:solidFill>
              </a:rPr>
              <a:t>Is er afstemming met of tussen Ouders</a:t>
            </a:r>
          </a:p>
          <a:p>
            <a:pPr algn="ctr"/>
            <a:r>
              <a:rPr lang="nl-NL" b="1" dirty="0">
                <a:solidFill>
                  <a:srgbClr val="9AC945"/>
                </a:solidFill>
              </a:rPr>
              <a:t>en</a:t>
            </a:r>
          </a:p>
          <a:p>
            <a:pPr algn="ctr"/>
            <a:r>
              <a:rPr lang="nl-NL" b="1" dirty="0">
                <a:solidFill>
                  <a:srgbClr val="9AC945"/>
                </a:solidFill>
              </a:rPr>
              <a:t>Leerkrachten</a:t>
            </a:r>
          </a:p>
        </p:txBody>
      </p:sp>
      <p:sp>
        <p:nvSpPr>
          <p:cNvPr id="10" name="Tekstvak 9">
            <a:extLst>
              <a:ext uri="{FF2B5EF4-FFF2-40B4-BE49-F238E27FC236}">
                <a16:creationId xmlns:a16="http://schemas.microsoft.com/office/drawing/2014/main" id="{801C19EE-7F2A-437B-8BC1-BF6934DB184C}"/>
              </a:ext>
            </a:extLst>
          </p:cNvPr>
          <p:cNvSpPr txBox="1"/>
          <p:nvPr/>
        </p:nvSpPr>
        <p:spPr>
          <a:xfrm>
            <a:off x="6047656" y="4581128"/>
            <a:ext cx="2340768" cy="923330"/>
          </a:xfrm>
          <a:prstGeom prst="rect">
            <a:avLst/>
          </a:prstGeom>
          <a:noFill/>
        </p:spPr>
        <p:txBody>
          <a:bodyPr wrap="square" rtlCol="0">
            <a:spAutoFit/>
          </a:bodyPr>
          <a:lstStyle/>
          <a:p>
            <a:pPr algn="ctr"/>
            <a:r>
              <a:rPr lang="nl-NL" b="1" dirty="0">
                <a:solidFill>
                  <a:srgbClr val="9AC945"/>
                </a:solidFill>
              </a:rPr>
              <a:t>Zijn er regelmatig gesprekken met het kind?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A062B-B9B6-4F2E-8F3B-B2111F77B767}"/>
              </a:ext>
            </a:extLst>
          </p:cNvPr>
          <p:cNvSpPr>
            <a:spLocks noGrp="1"/>
          </p:cNvSpPr>
          <p:nvPr>
            <p:ph type="title"/>
          </p:nvPr>
        </p:nvSpPr>
        <p:spPr>
          <a:xfrm>
            <a:off x="323528" y="365127"/>
            <a:ext cx="8712968" cy="759618"/>
          </a:xfrm>
        </p:spPr>
        <p:txBody>
          <a:bodyPr/>
          <a:lstStyle/>
          <a:p>
            <a:r>
              <a:rPr lang="nl-NL" sz="3600" b="1" dirty="0">
                <a:solidFill>
                  <a:srgbClr val="9AC945"/>
                </a:solidFill>
                <a:latin typeface="Arial" charset="0"/>
                <a:ea typeface="+mn-ea"/>
                <a:cs typeface="+mn-cs"/>
              </a:rPr>
              <a:t>Werken aan doelen en vaardigheden</a:t>
            </a:r>
          </a:p>
        </p:txBody>
      </p:sp>
      <p:pic>
        <p:nvPicPr>
          <p:cNvPr id="3076" name="Picture 4" descr="https://talentstimuleren.nl/cache/image/file_2951_m1423578506_1199,901.png">
            <a:extLst>
              <a:ext uri="{FF2B5EF4-FFF2-40B4-BE49-F238E27FC236}">
                <a16:creationId xmlns:a16="http://schemas.microsoft.com/office/drawing/2014/main" id="{49877682-A1CF-4652-985B-492745A3C7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30" t="29164"/>
          <a:stretch/>
        </p:blipFill>
        <p:spPr bwMode="auto">
          <a:xfrm>
            <a:off x="1547664" y="1316655"/>
            <a:ext cx="5729305" cy="553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023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A062B-B9B6-4F2E-8F3B-B2111F77B767}"/>
              </a:ext>
            </a:extLst>
          </p:cNvPr>
          <p:cNvSpPr>
            <a:spLocks noGrp="1"/>
          </p:cNvSpPr>
          <p:nvPr>
            <p:ph type="title"/>
          </p:nvPr>
        </p:nvSpPr>
        <p:spPr>
          <a:xfrm>
            <a:off x="600824" y="804335"/>
            <a:ext cx="3186754" cy="1917518"/>
          </a:xfrm>
        </p:spPr>
        <p:txBody>
          <a:bodyPr>
            <a:normAutofit/>
          </a:bodyPr>
          <a:lstStyle/>
          <a:p>
            <a:r>
              <a:rPr lang="nl-NL" sz="2800" b="1" dirty="0">
                <a:latin typeface="Arial" charset="0"/>
                <a:ea typeface="+mn-ea"/>
                <a:cs typeface="+mn-cs"/>
              </a:rPr>
              <a:t>Verfijning van de doelen en vaardigheden</a:t>
            </a:r>
          </a:p>
        </p:txBody>
      </p:sp>
      <p:sp>
        <p:nvSpPr>
          <p:cNvPr id="3" name="Tijdelijke aanduiding voor inhoud 2">
            <a:extLst>
              <a:ext uri="{FF2B5EF4-FFF2-40B4-BE49-F238E27FC236}">
                <a16:creationId xmlns:a16="http://schemas.microsoft.com/office/drawing/2014/main" id="{786379E8-E676-41B2-9997-0CF3F5810DAE}"/>
              </a:ext>
            </a:extLst>
          </p:cNvPr>
          <p:cNvSpPr>
            <a:spLocks noGrp="1"/>
          </p:cNvSpPr>
          <p:nvPr>
            <p:ph idx="1"/>
          </p:nvPr>
        </p:nvSpPr>
        <p:spPr>
          <a:xfrm>
            <a:off x="604158" y="2871982"/>
            <a:ext cx="3184071" cy="3181684"/>
          </a:xfrm>
        </p:spPr>
        <p:txBody>
          <a:bodyPr anchor="t">
            <a:normAutofit/>
          </a:bodyPr>
          <a:lstStyle/>
          <a:p>
            <a:r>
              <a:rPr lang="nl-NL" sz="1800" dirty="0"/>
              <a:t>Creatief denken</a:t>
            </a:r>
          </a:p>
          <a:p>
            <a:r>
              <a:rPr lang="nl-NL" sz="1800" dirty="0"/>
              <a:t>Analytisch denken</a:t>
            </a:r>
          </a:p>
          <a:p>
            <a:r>
              <a:rPr lang="nl-NL" sz="1800" dirty="0"/>
              <a:t>Kritisch denken</a:t>
            </a:r>
          </a:p>
          <a:p>
            <a:r>
              <a:rPr lang="nl-NL" sz="1800" dirty="0"/>
              <a:t>Zelfsturing </a:t>
            </a:r>
          </a:p>
          <a:p>
            <a:r>
              <a:rPr lang="nl-NL" sz="1800" dirty="0"/>
              <a:t>Zelf inzicht</a:t>
            </a:r>
          </a:p>
          <a:p>
            <a:r>
              <a:rPr lang="nl-NL" sz="1800" dirty="0"/>
              <a:t>Motivatie</a:t>
            </a:r>
          </a:p>
          <a:p>
            <a:r>
              <a:rPr lang="nl-NL" sz="1800" dirty="0"/>
              <a:t>Samen leren</a:t>
            </a:r>
          </a:p>
          <a:p>
            <a:r>
              <a:rPr lang="nl-NL" sz="1800" dirty="0"/>
              <a:t>Communiceren</a:t>
            </a:r>
          </a:p>
          <a:p>
            <a:r>
              <a:rPr lang="nl-NL" sz="1800" dirty="0"/>
              <a:t>ICT vaardigheden</a:t>
            </a:r>
          </a:p>
          <a:p>
            <a:endParaRPr lang="nl-NL" sz="1200" dirty="0"/>
          </a:p>
          <a:p>
            <a:endParaRPr lang="nl-NL" sz="1200" dirty="0"/>
          </a:p>
        </p:txBody>
      </p:sp>
      <p:sp>
        <p:nvSpPr>
          <p:cNvPr id="135" name="Freeform: Shape 134">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9982" y="1"/>
            <a:ext cx="4866342"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fbeelding 3">
            <a:extLst>
              <a:ext uri="{FF2B5EF4-FFF2-40B4-BE49-F238E27FC236}">
                <a16:creationId xmlns:a16="http://schemas.microsoft.com/office/drawing/2014/main" id="{EAF41ABE-5053-41B0-B5BC-29CD2B2416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897" r="2" b="2922"/>
          <a:stretch/>
        </p:blipFill>
        <p:spPr>
          <a:xfrm>
            <a:off x="3857208" y="3"/>
            <a:ext cx="4551888"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37" name="Freeform: Shape 136">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45491" y="2900758"/>
            <a:ext cx="3898509"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https://talentstimuleren.nl/uploads/Modellen_en_schema_s/Kader_voor_ontwikkeling/DVO_poster.jpg">
            <a:extLst>
              <a:ext uri="{FF2B5EF4-FFF2-40B4-BE49-F238E27FC236}">
                <a16:creationId xmlns:a16="http://schemas.microsoft.com/office/drawing/2014/main" id="{8A7D7464-15AA-4B99-A61A-F97007C98F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55" r="13157" b="-3"/>
          <a:stretch/>
        </p:blipFill>
        <p:spPr bwMode="auto">
          <a:xfrm>
            <a:off x="5392940" y="3124784"/>
            <a:ext cx="3751061"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880500"/>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76672"/>
            <a:ext cx="8229600" cy="1143000"/>
          </a:xfrm>
        </p:spPr>
        <p:txBody>
          <a:bodyPr>
            <a:noAutofit/>
          </a:bodyPr>
          <a:lstStyle/>
          <a:p>
            <a:r>
              <a:rPr lang="nl-NL" sz="3600" b="1" dirty="0">
                <a:solidFill>
                  <a:srgbClr val="9AC945"/>
                </a:solidFill>
                <a:latin typeface="Arial" charset="0"/>
                <a:ea typeface="+mn-ea"/>
                <a:cs typeface="+mn-cs"/>
              </a:rPr>
              <a:t>Effect van onderpresteren:</a:t>
            </a:r>
          </a:p>
        </p:txBody>
      </p:sp>
      <p:sp>
        <p:nvSpPr>
          <p:cNvPr id="4" name="Tekstvak 3"/>
          <p:cNvSpPr txBox="1"/>
          <p:nvPr/>
        </p:nvSpPr>
        <p:spPr>
          <a:xfrm>
            <a:off x="467544" y="1988840"/>
            <a:ext cx="8568952" cy="3847207"/>
          </a:xfrm>
          <a:prstGeom prst="rect">
            <a:avLst/>
          </a:prstGeom>
          <a:noFill/>
        </p:spPr>
        <p:txBody>
          <a:bodyPr wrap="square" rtlCol="0">
            <a:spAutoFit/>
          </a:bodyPr>
          <a:lstStyle/>
          <a:p>
            <a:pPr>
              <a:buFont typeface="Wingdings" pitchFamily="2" charset="2"/>
              <a:buChar char="Ø"/>
            </a:pPr>
            <a:r>
              <a:rPr lang="nl-NL" sz="2400" dirty="0">
                <a:solidFill>
                  <a:srgbClr val="002060"/>
                </a:solidFill>
              </a:rPr>
              <a:t>  </a:t>
            </a:r>
            <a:r>
              <a:rPr lang="nl-NL" sz="2200" dirty="0">
                <a:solidFill>
                  <a:srgbClr val="002060"/>
                </a:solidFill>
              </a:rPr>
              <a:t>Onderpresteren – talent gaat verloren</a:t>
            </a:r>
          </a:p>
          <a:p>
            <a:pPr>
              <a:buFont typeface="Wingdings" pitchFamily="2" charset="2"/>
              <a:buChar char="Ø"/>
            </a:pPr>
            <a:r>
              <a:rPr lang="nl-NL" sz="2200" dirty="0">
                <a:solidFill>
                  <a:srgbClr val="002060"/>
                </a:solidFill>
              </a:rPr>
              <a:t>   PO goede cijfers – VO dalende cijfers door bijvoorbeeld vaste mindset of niet goed ontwikkelde executieve functies</a:t>
            </a:r>
          </a:p>
          <a:p>
            <a:pPr>
              <a:buFont typeface="Wingdings" pitchFamily="2" charset="2"/>
              <a:buChar char="Ø"/>
            </a:pPr>
            <a:r>
              <a:rPr lang="nl-NL" sz="2200" dirty="0">
                <a:solidFill>
                  <a:srgbClr val="002060"/>
                </a:solidFill>
              </a:rPr>
              <a:t>  Weinig zelfvertrouwen – verkeerd zelfbeeld</a:t>
            </a:r>
          </a:p>
          <a:p>
            <a:pPr>
              <a:buFont typeface="Wingdings" pitchFamily="2" charset="2"/>
              <a:buChar char="Ø"/>
            </a:pPr>
            <a:r>
              <a:rPr lang="nl-NL" sz="2200" dirty="0">
                <a:solidFill>
                  <a:srgbClr val="002060"/>
                </a:solidFill>
              </a:rPr>
              <a:t>  Weinig aansluiting/ontwikkelingsgelijken</a:t>
            </a:r>
          </a:p>
          <a:p>
            <a:pPr>
              <a:buFont typeface="Wingdings" pitchFamily="2" charset="2"/>
              <a:buChar char="Ø"/>
            </a:pPr>
            <a:r>
              <a:rPr lang="nl-NL" sz="2200" dirty="0">
                <a:solidFill>
                  <a:srgbClr val="002060"/>
                </a:solidFill>
              </a:rPr>
              <a:t>  Voelen zich toch anders maar weten niet waarom</a:t>
            </a:r>
          </a:p>
          <a:p>
            <a:pPr>
              <a:buFont typeface="Wingdings" pitchFamily="2" charset="2"/>
              <a:buChar char="Ø"/>
            </a:pPr>
            <a:r>
              <a:rPr lang="nl-NL" sz="2200" dirty="0">
                <a:solidFill>
                  <a:srgbClr val="002060"/>
                </a:solidFill>
              </a:rPr>
              <a:t>  Verbinding met jezelf kwijt</a:t>
            </a:r>
          </a:p>
          <a:p>
            <a:pPr>
              <a:buFont typeface="Wingdings" pitchFamily="2" charset="2"/>
              <a:buChar char="Ø"/>
            </a:pPr>
            <a:r>
              <a:rPr lang="nl-NL" sz="2200" dirty="0">
                <a:solidFill>
                  <a:srgbClr val="002060"/>
                </a:solidFill>
              </a:rPr>
              <a:t>  Altijd zoekende blijven – denkwijze sneller, werk niet aansluitend</a:t>
            </a:r>
          </a:p>
          <a:p>
            <a:pPr>
              <a:buFont typeface="Wingdings" pitchFamily="2" charset="2"/>
              <a:buChar char="Ø"/>
            </a:pPr>
            <a:r>
              <a:rPr lang="nl-NL" sz="2200" dirty="0">
                <a:solidFill>
                  <a:srgbClr val="002060"/>
                </a:solidFill>
              </a:rPr>
              <a:t>  Psychosomatische klachten – ziek worden</a:t>
            </a:r>
          </a:p>
          <a:p>
            <a:pPr>
              <a:buFont typeface="Wingdings" pitchFamily="2" charset="2"/>
              <a:buChar char="Ø"/>
            </a:pPr>
            <a:r>
              <a:rPr lang="nl-NL" sz="2200" dirty="0">
                <a:solidFill>
                  <a:srgbClr val="002060"/>
                </a:solidFill>
              </a:rPr>
              <a:t>  Depressie</a:t>
            </a:r>
          </a:p>
          <a:p>
            <a:pPr>
              <a:buFont typeface="Wingdings" pitchFamily="2" charset="2"/>
              <a:buChar char="Ø"/>
            </a:pPr>
            <a:r>
              <a:rPr lang="nl-NL" sz="2200" dirty="0">
                <a:solidFill>
                  <a:srgbClr val="002060"/>
                </a:solidFill>
              </a:rPr>
              <a:t>  Veel volwassenen in therapie</a:t>
            </a:r>
          </a:p>
        </p:txBody>
      </p:sp>
    </p:spTree>
    <p:extLst>
      <p:ext uri="{BB962C8B-B14F-4D97-AF65-F5344CB8AC3E}">
        <p14:creationId xmlns:p14="http://schemas.microsoft.com/office/powerpoint/2010/main" val="59920951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903634"/>
          </a:xfrm>
        </p:spPr>
        <p:txBody>
          <a:bodyPr>
            <a:noAutofit/>
          </a:bodyPr>
          <a:lstStyle/>
          <a:p>
            <a:r>
              <a:rPr lang="nl-NL" sz="4400" b="1" dirty="0">
                <a:solidFill>
                  <a:srgbClr val="9AC945"/>
                </a:solidFill>
                <a:latin typeface="Arial" charset="0"/>
                <a:ea typeface="+mn-ea"/>
                <a:cs typeface="+mn-cs"/>
              </a:rPr>
              <a:t>Praktijk opdracht:</a:t>
            </a:r>
          </a:p>
        </p:txBody>
      </p:sp>
      <p:sp>
        <p:nvSpPr>
          <p:cNvPr id="3" name="Tijdelijke aanduiding voor inhoud 2"/>
          <p:cNvSpPr>
            <a:spLocks noGrp="1"/>
          </p:cNvSpPr>
          <p:nvPr>
            <p:ph idx="1"/>
          </p:nvPr>
        </p:nvSpPr>
        <p:spPr>
          <a:xfrm>
            <a:off x="467544" y="1322564"/>
            <a:ext cx="8047806" cy="4854399"/>
          </a:xfrm>
        </p:spPr>
        <p:txBody>
          <a:bodyPr>
            <a:normAutofit fontScale="92500" lnSpcReduction="10000"/>
          </a:bodyPr>
          <a:lstStyle/>
          <a:p>
            <a:pPr marL="0" indent="0">
              <a:buNone/>
            </a:pPr>
            <a:r>
              <a:rPr lang="nl-NL" sz="2400" dirty="0"/>
              <a:t>Neem 1 leerling als voorbeeld leerling:  </a:t>
            </a:r>
          </a:p>
          <a:p>
            <a:pPr marL="0" indent="0">
              <a:buNone/>
            </a:pPr>
            <a:r>
              <a:rPr lang="nl-NL" sz="2400" dirty="0"/>
              <a:t>A: Breng het kind in beeld met de genoemde tools:</a:t>
            </a:r>
          </a:p>
          <a:p>
            <a:pPr lvl="1"/>
            <a:r>
              <a:rPr lang="nl-NL" sz="2100" dirty="0"/>
              <a:t>Profielen B&amp;N</a:t>
            </a:r>
          </a:p>
          <a:p>
            <a:pPr lvl="1"/>
            <a:r>
              <a:rPr lang="nl-NL" sz="2100" dirty="0"/>
              <a:t>Uitdagingen</a:t>
            </a:r>
          </a:p>
          <a:p>
            <a:pPr lvl="1"/>
            <a:r>
              <a:rPr lang="nl-NL" sz="2100" dirty="0"/>
              <a:t>Compacten, verrijken en versnellen</a:t>
            </a:r>
          </a:p>
          <a:p>
            <a:pPr lvl="1"/>
            <a:r>
              <a:rPr lang="nl-NL" sz="2100" dirty="0"/>
              <a:t>Mindset</a:t>
            </a:r>
          </a:p>
          <a:p>
            <a:pPr lvl="1"/>
            <a:r>
              <a:rPr lang="nl-NL" sz="2100" dirty="0"/>
              <a:t>Denkprofielen</a:t>
            </a:r>
          </a:p>
          <a:p>
            <a:pPr lvl="1"/>
            <a:r>
              <a:rPr lang="nl-NL" sz="2100" dirty="0"/>
              <a:t>Meervoudige intelligentie</a:t>
            </a:r>
          </a:p>
          <a:p>
            <a:pPr lvl="1"/>
            <a:r>
              <a:rPr lang="nl-NL" sz="2100" dirty="0"/>
              <a:t>Basisbehoeften</a:t>
            </a:r>
          </a:p>
          <a:p>
            <a:pPr lvl="1"/>
            <a:r>
              <a:rPr lang="nl-NL" sz="2100" dirty="0"/>
              <a:t>Executieve vaardigheden</a:t>
            </a:r>
          </a:p>
          <a:p>
            <a:pPr lvl="1"/>
            <a:r>
              <a:rPr lang="nl-NL" sz="2100" dirty="0"/>
              <a:t>Bouwen aan Relatie </a:t>
            </a:r>
          </a:p>
          <a:p>
            <a:pPr lvl="1"/>
            <a:r>
              <a:rPr lang="nl-NL" sz="2100" dirty="0"/>
              <a:t>Doelen en vaardigheden</a:t>
            </a:r>
          </a:p>
          <a:p>
            <a:endParaRPr lang="nl-NL" sz="2400" dirty="0"/>
          </a:p>
          <a:p>
            <a:pPr marL="0" indent="0">
              <a:buNone/>
            </a:pPr>
            <a:r>
              <a:rPr lang="nl-NL" sz="2400" dirty="0"/>
              <a:t>B: Bekijk dan welke begeleiding de leerling nodig heeft: op school en thuis, bedenk op welke manier je dat zou kunnen bereiken.</a:t>
            </a:r>
          </a:p>
        </p:txBody>
      </p:sp>
      <p:pic>
        <p:nvPicPr>
          <p:cNvPr id="8" name="Afbeelding 7">
            <a:extLst>
              <a:ext uri="{FF2B5EF4-FFF2-40B4-BE49-F238E27FC236}">
                <a16:creationId xmlns:a16="http://schemas.microsoft.com/office/drawing/2014/main" id="{070B16C7-2901-4FB4-8FD7-8D0097F4D491}"/>
              </a:ext>
            </a:extLst>
          </p:cNvPr>
          <p:cNvPicPr>
            <a:picLocks noChangeAspect="1"/>
          </p:cNvPicPr>
          <p:nvPr/>
        </p:nvPicPr>
        <p:blipFill rotWithShape="1">
          <a:blip r:embed="rId2"/>
          <a:srcRect l="52593" t="35342" r="22592" b="51496"/>
          <a:stretch/>
        </p:blipFill>
        <p:spPr>
          <a:xfrm>
            <a:off x="5600572" y="1196057"/>
            <a:ext cx="3543427" cy="1019600"/>
          </a:xfrm>
          <a:prstGeom prst="rect">
            <a:avLst/>
          </a:prstGeom>
        </p:spPr>
      </p:pic>
      <p:pic>
        <p:nvPicPr>
          <p:cNvPr id="9" name="Tijdelijke aanduiding voor inhoud 8">
            <a:extLst>
              <a:ext uri="{FF2B5EF4-FFF2-40B4-BE49-F238E27FC236}">
                <a16:creationId xmlns:a16="http://schemas.microsoft.com/office/drawing/2014/main" id="{2EAD777C-6E9B-43E4-9013-4566B9A6B631}"/>
              </a:ext>
            </a:extLst>
          </p:cNvPr>
          <p:cNvPicPr>
            <a:picLocks noChangeAspect="1"/>
          </p:cNvPicPr>
          <p:nvPr/>
        </p:nvPicPr>
        <p:blipFill rotWithShape="1">
          <a:blip r:embed="rId2"/>
          <a:srcRect l="1377" t="34578" r="75295" b="52191"/>
          <a:stretch/>
        </p:blipFill>
        <p:spPr>
          <a:xfrm>
            <a:off x="5600573" y="51972"/>
            <a:ext cx="3543427" cy="1090282"/>
          </a:xfrm>
          <a:prstGeom prst="rect">
            <a:avLst/>
          </a:prstGeom>
        </p:spPr>
      </p:pic>
      <p:pic>
        <p:nvPicPr>
          <p:cNvPr id="1026" name="Picture 2" descr="Jij is Lief - kaart: Wie ben jij?">
            <a:extLst>
              <a:ext uri="{FF2B5EF4-FFF2-40B4-BE49-F238E27FC236}">
                <a16:creationId xmlns:a16="http://schemas.microsoft.com/office/drawing/2014/main" id="{796A0903-9E67-42C7-8523-C66DB1E41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432" y="2492896"/>
            <a:ext cx="3543427" cy="235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235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00824" y="1396289"/>
            <a:ext cx="3186754" cy="1325563"/>
          </a:xfrm>
        </p:spPr>
        <p:txBody>
          <a:bodyPr>
            <a:normAutofit/>
          </a:bodyPr>
          <a:lstStyle/>
          <a:p>
            <a:r>
              <a:rPr lang="nl-NL" b="1" dirty="0"/>
              <a:t>Plannen en realiseren: </a:t>
            </a:r>
          </a:p>
        </p:txBody>
      </p:sp>
      <p:sp>
        <p:nvSpPr>
          <p:cNvPr id="3" name="Tijdelijke aanduiding voor inhoud 2"/>
          <p:cNvSpPr>
            <a:spLocks noGrp="1"/>
          </p:cNvSpPr>
          <p:nvPr>
            <p:ph idx="1"/>
          </p:nvPr>
        </p:nvSpPr>
        <p:spPr>
          <a:xfrm>
            <a:off x="604158" y="2871982"/>
            <a:ext cx="3184071" cy="3181684"/>
          </a:xfrm>
        </p:spPr>
        <p:txBody>
          <a:bodyPr anchor="t">
            <a:normAutofit/>
          </a:bodyPr>
          <a:lstStyle/>
          <a:p>
            <a:r>
              <a:rPr lang="nl-NL" sz="2800" dirty="0"/>
              <a:t>Breng de leerling in beeld, bekijk welke stappen nodig zijn</a:t>
            </a:r>
          </a:p>
          <a:p>
            <a:r>
              <a:rPr lang="nl-NL" sz="2800" dirty="0"/>
              <a:t>Kijk welke stappen eerst genomen moeten/kunnen worden </a:t>
            </a:r>
          </a:p>
        </p:txBody>
      </p:sp>
      <p:sp>
        <p:nvSpPr>
          <p:cNvPr id="13" name="Freeform: Shape 12">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9982" y="1"/>
            <a:ext cx="4866342"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Afbeelding 7">
            <a:extLst>
              <a:ext uri="{FF2B5EF4-FFF2-40B4-BE49-F238E27FC236}">
                <a16:creationId xmlns:a16="http://schemas.microsoft.com/office/drawing/2014/main" id="{236377A2-1135-4516-9E22-92E5A0972254}"/>
              </a:ext>
            </a:extLst>
          </p:cNvPr>
          <p:cNvPicPr>
            <a:picLocks noChangeAspect="1"/>
          </p:cNvPicPr>
          <p:nvPr/>
        </p:nvPicPr>
        <p:blipFill rotWithShape="1">
          <a:blip r:embed="rId2"/>
          <a:srcRect r="13046" b="3"/>
          <a:stretch/>
        </p:blipFill>
        <p:spPr>
          <a:xfrm>
            <a:off x="3857208" y="3"/>
            <a:ext cx="4551888"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5" name="Freeform: Shape 14">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45491" y="2900758"/>
            <a:ext cx="3898509"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C56B4BD6-8B4E-4D81-B9D3-2C858A082E96}"/>
              </a:ext>
            </a:extLst>
          </p:cNvPr>
          <p:cNvPicPr>
            <a:picLocks noChangeAspect="1"/>
          </p:cNvPicPr>
          <p:nvPr/>
        </p:nvPicPr>
        <p:blipFill rotWithShape="1">
          <a:blip r:embed="rId3"/>
          <a:srcRect l="22283" r="23208" b="1"/>
          <a:stretch/>
        </p:blipFill>
        <p:spPr>
          <a:xfrm>
            <a:off x="5392940" y="3124784"/>
            <a:ext cx="3751061"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219197278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4313" y="428625"/>
            <a:ext cx="8572500" cy="1214438"/>
          </a:xfrm>
        </p:spPr>
        <p:txBody>
          <a:bodyPr rtlCol="0">
            <a:normAutofit/>
          </a:bodyPr>
          <a:lstStyle/>
          <a:p>
            <a:pPr eaLnBrk="1" fontAlgn="auto" hangingPunct="1">
              <a:spcAft>
                <a:spcPts val="0"/>
              </a:spcAft>
              <a:defRPr/>
            </a:pPr>
            <a:r>
              <a:rPr lang="nl-NL" sz="3600" b="1" dirty="0"/>
              <a:t>Plan van de middag</a:t>
            </a:r>
            <a:br>
              <a:rPr lang="nl-NL" dirty="0">
                <a:latin typeface="Comic Sans MS" pitchFamily="66" charset="0"/>
              </a:rPr>
            </a:br>
            <a:endParaRPr lang="nl-NL" dirty="0">
              <a:latin typeface="Comic Sans MS" pitchFamily="66" charset="0"/>
            </a:endParaRPr>
          </a:p>
        </p:txBody>
      </p:sp>
      <p:sp>
        <p:nvSpPr>
          <p:cNvPr id="3" name="Ondertitel 2"/>
          <p:cNvSpPr>
            <a:spLocks noGrp="1"/>
          </p:cNvSpPr>
          <p:nvPr>
            <p:ph type="subTitle" idx="1"/>
          </p:nvPr>
        </p:nvSpPr>
        <p:spPr>
          <a:xfrm>
            <a:off x="642938" y="1500188"/>
            <a:ext cx="7500937" cy="4714875"/>
          </a:xfrm>
        </p:spPr>
        <p:txBody>
          <a:bodyPr rtlCol="0">
            <a:normAutofit fontScale="85000" lnSpcReduction="20000"/>
          </a:bodyPr>
          <a:lstStyle/>
          <a:p>
            <a:pPr marL="1371600" indent="-1371600" algn="l" eaLnBrk="1" fontAlgn="auto" hangingPunct="1">
              <a:spcAft>
                <a:spcPts val="0"/>
              </a:spcAft>
              <a:buFont typeface="+mj-lt"/>
              <a:buAutoNum type="arabicPeriod"/>
              <a:defRPr/>
            </a:pPr>
            <a:endParaRPr lang="nl-NL" sz="9600" dirty="0">
              <a:solidFill>
                <a:schemeClr val="tx1"/>
              </a:solidFill>
              <a:latin typeface="Comic Sans MS" pitchFamily="66" charset="0"/>
            </a:endParaRPr>
          </a:p>
          <a:p>
            <a:pPr marL="1371600" indent="-1371600" algn="l" eaLnBrk="1" fontAlgn="auto" hangingPunct="1">
              <a:spcAft>
                <a:spcPts val="0"/>
              </a:spcAft>
              <a:buFont typeface="+mj-lt"/>
              <a:buAutoNum type="arabicPeriod"/>
              <a:defRPr/>
            </a:pPr>
            <a:endParaRPr lang="nl-NL" sz="9600" dirty="0">
              <a:solidFill>
                <a:schemeClr val="tx1"/>
              </a:solidFill>
              <a:latin typeface="Comic Sans MS" pitchFamily="66" charset="0"/>
            </a:endParaRPr>
          </a:p>
          <a:p>
            <a:pPr marL="1371600" indent="-1371600" algn="l" eaLnBrk="1" fontAlgn="auto" hangingPunct="1">
              <a:spcAft>
                <a:spcPts val="0"/>
              </a:spcAft>
              <a:defRPr/>
            </a:pPr>
            <a:endParaRPr lang="nl-NL" sz="9600" dirty="0">
              <a:solidFill>
                <a:schemeClr val="tx1"/>
              </a:solidFill>
              <a:latin typeface="Comic Sans MS" pitchFamily="66" charset="0"/>
            </a:endParaRPr>
          </a:p>
          <a:p>
            <a:pPr marL="1371600" indent="-1371600" algn="l" eaLnBrk="1" fontAlgn="auto" hangingPunct="1">
              <a:spcAft>
                <a:spcPts val="0"/>
              </a:spcAft>
              <a:defRPr/>
            </a:pPr>
            <a:endParaRPr lang="nl-NL" sz="9600" dirty="0">
              <a:solidFill>
                <a:schemeClr val="tx1"/>
              </a:solidFill>
              <a:latin typeface="Comic Sans MS" pitchFamily="66" charset="0"/>
            </a:endParaRPr>
          </a:p>
          <a:p>
            <a:pPr marL="1371600" indent="-1371600" algn="l" eaLnBrk="1" fontAlgn="auto" hangingPunct="1">
              <a:spcAft>
                <a:spcPts val="0"/>
              </a:spcAft>
              <a:defRPr/>
            </a:pPr>
            <a:br>
              <a:rPr lang="nl-NL" dirty="0"/>
            </a:br>
            <a:endParaRPr lang="nl-NL" dirty="0"/>
          </a:p>
          <a:p>
            <a:pPr eaLnBrk="1" fontAlgn="auto" hangingPunct="1">
              <a:spcAft>
                <a:spcPts val="0"/>
              </a:spcAft>
              <a:buFont typeface="Arial" pitchFamily="34" charset="0"/>
              <a:buNone/>
              <a:defRPr/>
            </a:pPr>
            <a:endParaRPr lang="nl-NL" dirty="0"/>
          </a:p>
        </p:txBody>
      </p:sp>
      <p:graphicFrame>
        <p:nvGraphicFramePr>
          <p:cNvPr id="6" name="Tabel 5"/>
          <p:cNvGraphicFramePr>
            <a:graphicFrameLocks noGrp="1"/>
          </p:cNvGraphicFramePr>
          <p:nvPr>
            <p:extLst>
              <p:ext uri="{D42A27DB-BD31-4B8C-83A1-F6EECF244321}">
                <p14:modId xmlns:p14="http://schemas.microsoft.com/office/powerpoint/2010/main" val="4189778311"/>
              </p:ext>
            </p:extLst>
          </p:nvPr>
        </p:nvGraphicFramePr>
        <p:xfrm>
          <a:off x="439018" y="1193869"/>
          <a:ext cx="7704857" cy="5822606"/>
        </p:xfrm>
        <a:graphic>
          <a:graphicData uri="http://schemas.openxmlformats.org/drawingml/2006/table">
            <a:tbl>
              <a:tblPr/>
              <a:tblGrid>
                <a:gridCol w="2166992">
                  <a:extLst>
                    <a:ext uri="{9D8B030D-6E8A-4147-A177-3AD203B41FA5}">
                      <a16:colId xmlns:a16="http://schemas.microsoft.com/office/drawing/2014/main" val="20000"/>
                    </a:ext>
                  </a:extLst>
                </a:gridCol>
                <a:gridCol w="2532827">
                  <a:extLst>
                    <a:ext uri="{9D8B030D-6E8A-4147-A177-3AD203B41FA5}">
                      <a16:colId xmlns:a16="http://schemas.microsoft.com/office/drawing/2014/main" val="20001"/>
                    </a:ext>
                  </a:extLst>
                </a:gridCol>
                <a:gridCol w="3005038">
                  <a:extLst>
                    <a:ext uri="{9D8B030D-6E8A-4147-A177-3AD203B41FA5}">
                      <a16:colId xmlns:a16="http://schemas.microsoft.com/office/drawing/2014/main" val="20002"/>
                    </a:ext>
                  </a:extLst>
                </a:gridCol>
              </a:tblGrid>
              <a:tr h="372042">
                <a:tc>
                  <a:txBody>
                    <a:bodyPr/>
                    <a:lstStyle/>
                    <a:p>
                      <a:pPr>
                        <a:spcAft>
                          <a:spcPts val="0"/>
                        </a:spcAft>
                      </a:pPr>
                      <a:r>
                        <a:rPr lang="nl-NL" sz="2000" b="1" dirty="0">
                          <a:latin typeface="Calibri" panose="020F0502020204030204" pitchFamily="34" charset="0"/>
                          <a:ea typeface="Times New Roman"/>
                          <a:cs typeface="Times New Roman"/>
                        </a:rPr>
                        <a:t>Tijd 130 minuten</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1">
                          <a:latin typeface="Calibri" panose="020F0502020204030204" pitchFamily="34" charset="0"/>
                          <a:ea typeface="Times New Roman"/>
                          <a:cs typeface="Times New Roman"/>
                        </a:rPr>
                        <a:t>Onderwerp</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1" dirty="0">
                          <a:latin typeface="Calibri" panose="020F0502020204030204" pitchFamily="34" charset="0"/>
                          <a:ea typeface="Times New Roman"/>
                          <a:cs typeface="Times New Roman"/>
                        </a:rPr>
                        <a:t>Lesvorm</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744082">
                <a:tc>
                  <a:txBody>
                    <a:bodyPr/>
                    <a:lstStyle/>
                    <a:p>
                      <a:pPr>
                        <a:spcAft>
                          <a:spcPts val="0"/>
                        </a:spcAft>
                      </a:pPr>
                      <a:r>
                        <a:rPr lang="nl-NL" sz="2000" b="0" dirty="0">
                          <a:latin typeface="Calibri" panose="020F0502020204030204" pitchFamily="34" charset="0"/>
                          <a:ea typeface="Times New Roman"/>
                          <a:cs typeface="Times New Roman"/>
                        </a:rPr>
                        <a:t>5 min</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0" dirty="0">
                          <a:latin typeface="Calibri" panose="020F0502020204030204" pitchFamily="34" charset="0"/>
                          <a:ea typeface="Times New Roman"/>
                          <a:cs typeface="Times New Roman"/>
                        </a:rPr>
                        <a:t>Voorkennis en vragen ophalen</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0" dirty="0">
                          <a:latin typeface="Calibri" panose="020F0502020204030204" pitchFamily="34" charset="0"/>
                          <a:ea typeface="Times New Roman"/>
                          <a:cs typeface="Times New Roman"/>
                        </a:rPr>
                        <a:t>Brainstorm bij binnenkomst met </a:t>
                      </a:r>
                      <a:r>
                        <a:rPr lang="nl-NL" sz="2000" b="0" dirty="0">
                          <a:highlight>
                            <a:srgbClr val="FFFF00"/>
                          </a:highlight>
                          <a:latin typeface="Calibri" panose="020F0502020204030204" pitchFamily="34" charset="0"/>
                          <a:ea typeface="Times New Roman"/>
                          <a:cs typeface="Times New Roman"/>
                        </a:rPr>
                        <a:t>2 posters</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14201678"/>
                  </a:ext>
                </a:extLst>
              </a:tr>
              <a:tr h="744082">
                <a:tc>
                  <a:txBody>
                    <a:bodyPr/>
                    <a:lstStyle/>
                    <a:p>
                      <a:pPr>
                        <a:spcAft>
                          <a:spcPts val="0"/>
                        </a:spcAft>
                      </a:pPr>
                      <a:r>
                        <a:rPr lang="nl-NL" sz="2000" b="0" dirty="0">
                          <a:latin typeface="Calibri" panose="020F0502020204030204" pitchFamily="34" charset="0"/>
                          <a:ea typeface="Times New Roman"/>
                          <a:cs typeface="Times New Roman"/>
                        </a:rPr>
                        <a:t>5 min</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0" dirty="0">
                          <a:latin typeface="Calibri" panose="020F0502020204030204" pitchFamily="34" charset="0"/>
                          <a:ea typeface="Times New Roman"/>
                          <a:cs typeface="Times New Roman"/>
                        </a:rPr>
                        <a:t>Kennismaking</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0" dirty="0">
                          <a:latin typeface="Calibri" panose="020F0502020204030204" pitchFamily="34" charset="0"/>
                          <a:ea typeface="Times New Roman"/>
                          <a:cs typeface="Times New Roman"/>
                        </a:rPr>
                        <a:t>Wie ben je, welke functie en welke school</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72042">
                <a:tc>
                  <a:txBody>
                    <a:bodyPr/>
                    <a:lstStyle/>
                    <a:p>
                      <a:pPr>
                        <a:spcAft>
                          <a:spcPts val="0"/>
                        </a:spcAft>
                      </a:pPr>
                      <a:r>
                        <a:rPr lang="nl-NL" sz="2000" b="0" dirty="0">
                          <a:latin typeface="Calibri" panose="020F0502020204030204" pitchFamily="34" charset="0"/>
                          <a:ea typeface="Times New Roman"/>
                          <a:cs typeface="Times New Roman"/>
                        </a:rPr>
                        <a:t>20 min</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0" dirty="0">
                          <a:latin typeface="Calibri" panose="020F0502020204030204" pitchFamily="34" charset="0"/>
                          <a:ea typeface="Times New Roman"/>
                          <a:cs typeface="Times New Roman"/>
                        </a:rPr>
                        <a:t>Inleiding onderpresteren of anders presteren</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0" dirty="0">
                          <a:latin typeface="Calibri" panose="020F0502020204030204" pitchFamily="34" charset="0"/>
                          <a:ea typeface="Times New Roman"/>
                          <a:cs typeface="Times New Roman"/>
                        </a:rPr>
                        <a:t>PowerPoint Profielen van Bets &amp; Neihart + </a:t>
                      </a:r>
                      <a:r>
                        <a:rPr lang="nl-NL" sz="2000" b="0" dirty="0" err="1">
                          <a:latin typeface="Calibri" panose="020F0502020204030204" pitchFamily="34" charset="0"/>
                          <a:ea typeface="Times New Roman"/>
                          <a:cs typeface="Times New Roman"/>
                        </a:rPr>
                        <a:t>Deci</a:t>
                      </a:r>
                      <a:r>
                        <a:rPr lang="nl-NL" sz="2000" b="0" dirty="0">
                          <a:latin typeface="Calibri" panose="020F0502020204030204" pitchFamily="34" charset="0"/>
                          <a:ea typeface="Times New Roman"/>
                          <a:cs typeface="Times New Roman"/>
                        </a:rPr>
                        <a:t>/Ryan basisbehoeften + </a:t>
                      </a:r>
                      <a:r>
                        <a:rPr lang="nl-NL" sz="2000" b="0" dirty="0">
                          <a:highlight>
                            <a:srgbClr val="FFFF00"/>
                          </a:highlight>
                          <a:latin typeface="Calibri" panose="020F0502020204030204" pitchFamily="34" charset="0"/>
                          <a:ea typeface="Times New Roman"/>
                          <a:cs typeface="Times New Roman"/>
                        </a:rPr>
                        <a:t>opdracht</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744082">
                <a:tc>
                  <a:txBody>
                    <a:bodyPr/>
                    <a:lstStyle/>
                    <a:p>
                      <a:pPr>
                        <a:spcAft>
                          <a:spcPts val="0"/>
                        </a:spcAft>
                      </a:pPr>
                      <a:r>
                        <a:rPr lang="nl-NL" sz="2000" b="0" dirty="0">
                          <a:latin typeface="Calibri" panose="020F0502020204030204" pitchFamily="34" charset="0"/>
                          <a:ea typeface="Times New Roman"/>
                          <a:cs typeface="Times New Roman"/>
                        </a:rPr>
                        <a:t>20 minuten</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0" dirty="0">
                          <a:latin typeface="Calibri" panose="020F0502020204030204" pitchFamily="34" charset="0"/>
                          <a:ea typeface="Times New Roman"/>
                          <a:cs typeface="Times New Roman"/>
                        </a:rPr>
                        <a:t>Informatie verzamelen:</a:t>
                      </a:r>
                    </a:p>
                    <a:p>
                      <a:pPr>
                        <a:spcAft>
                          <a:spcPts val="0"/>
                        </a:spcAft>
                      </a:pPr>
                      <a:r>
                        <a:rPr lang="nl-NL" sz="2000" b="0" dirty="0">
                          <a:latin typeface="Calibri" panose="020F0502020204030204" pitchFamily="34" charset="0"/>
                          <a:ea typeface="Times New Roman"/>
                          <a:cs typeface="Times New Roman"/>
                        </a:rPr>
                        <a:t>Verdieping  “Bijzonder begaafd”</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0" dirty="0" err="1">
                          <a:latin typeface="Calibri" panose="020F0502020204030204" pitchFamily="34" charset="0"/>
                          <a:ea typeface="Times New Roman"/>
                          <a:cs typeface="Times New Roman"/>
                        </a:rPr>
                        <a:t>Powerpoint</a:t>
                      </a:r>
                      <a:r>
                        <a:rPr lang="nl-NL" sz="2000" b="0" dirty="0">
                          <a:latin typeface="Calibri" panose="020F0502020204030204" pitchFamily="34" charset="0"/>
                          <a:ea typeface="Times New Roman"/>
                          <a:cs typeface="Times New Roman"/>
                        </a:rPr>
                        <a:t> “Informatie verzamelen bij “anders presteren”</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744082">
                <a:tc>
                  <a:txBody>
                    <a:bodyPr/>
                    <a:lstStyle/>
                    <a:p>
                      <a:pPr>
                        <a:spcAft>
                          <a:spcPts val="0"/>
                        </a:spcAft>
                      </a:pPr>
                      <a:r>
                        <a:rPr lang="nl-NL" sz="2000" b="0" dirty="0">
                          <a:latin typeface="Calibri" panose="020F0502020204030204" pitchFamily="34" charset="0"/>
                          <a:ea typeface="Times New Roman"/>
                          <a:cs typeface="Times New Roman"/>
                        </a:rPr>
                        <a:t>40  min</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0" dirty="0">
                          <a:latin typeface="Calibri" panose="020F0502020204030204" pitchFamily="34" charset="0"/>
                          <a:ea typeface="Times New Roman"/>
                          <a:cs typeface="Times New Roman"/>
                        </a:rPr>
                        <a:t>Aan de slag met casus</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0" dirty="0">
                          <a:latin typeface="Calibri" panose="020F0502020204030204" pitchFamily="34" charset="0"/>
                          <a:ea typeface="Times New Roman"/>
                          <a:cs typeface="Times New Roman"/>
                        </a:rPr>
                        <a:t>In groepjes: opdracht “breng een leerling in beeld”</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744082">
                <a:tc>
                  <a:txBody>
                    <a:bodyPr/>
                    <a:lstStyle/>
                    <a:p>
                      <a:pPr>
                        <a:spcAft>
                          <a:spcPts val="0"/>
                        </a:spcAft>
                      </a:pPr>
                      <a:r>
                        <a:rPr lang="nl-NL" sz="2000" b="0" dirty="0">
                          <a:latin typeface="Calibri" panose="020F0502020204030204" pitchFamily="34" charset="0"/>
                          <a:ea typeface="Times New Roman"/>
                          <a:cs typeface="Times New Roman"/>
                        </a:rPr>
                        <a:t>30 min </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0" dirty="0">
                          <a:latin typeface="Calibri" panose="020F0502020204030204" pitchFamily="34" charset="0"/>
                          <a:ea typeface="Times New Roman"/>
                          <a:cs typeface="Times New Roman"/>
                        </a:rPr>
                        <a:t>Terug rapporteren uitwisselen en Afronding</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nl-NL" sz="2000" b="0" dirty="0">
                          <a:latin typeface="Calibri" panose="020F0502020204030204" pitchFamily="34" charset="0"/>
                          <a:ea typeface="Times New Roman"/>
                          <a:cs typeface="Times New Roman"/>
                        </a:rPr>
                        <a:t>Kringgesprek</a:t>
                      </a:r>
                    </a:p>
                  </a:txBody>
                  <a:tcPr marL="68324" marR="683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395536" y="188640"/>
            <a:ext cx="8496944" cy="1569660"/>
          </a:xfrm>
          <a:prstGeom prst="rect">
            <a:avLst/>
          </a:prstGeom>
          <a:noFill/>
        </p:spPr>
        <p:txBody>
          <a:bodyPr wrap="square" rtlCol="0">
            <a:spAutoFit/>
          </a:bodyPr>
          <a:lstStyle/>
          <a:p>
            <a:pPr algn="ctr"/>
            <a:r>
              <a:rPr lang="nl-NL" sz="3600" dirty="0">
                <a:solidFill>
                  <a:srgbClr val="002060"/>
                </a:solidFill>
              </a:rPr>
              <a:t>Onderpresteren of anders presteren: </a:t>
            </a:r>
            <a:br>
              <a:rPr lang="nl-NL" dirty="0">
                <a:solidFill>
                  <a:srgbClr val="004ADE"/>
                </a:solidFill>
              </a:rPr>
            </a:br>
            <a:r>
              <a:rPr lang="nl-NL" sz="2400" dirty="0">
                <a:solidFill>
                  <a:srgbClr val="92D050"/>
                </a:solidFill>
              </a:rPr>
              <a:t>Misdiagnose door verkeerde interpretatie gedrag</a:t>
            </a:r>
          </a:p>
          <a:p>
            <a:pPr algn="ctr"/>
            <a:br>
              <a:rPr lang="nl-NL" dirty="0">
                <a:solidFill>
                  <a:srgbClr val="92D050"/>
                </a:solidFill>
              </a:rPr>
            </a:br>
            <a:endParaRPr lang="nl-NL" dirty="0"/>
          </a:p>
        </p:txBody>
      </p:sp>
      <p:pic>
        <p:nvPicPr>
          <p:cNvPr id="3" name="Picture 4" descr="Image result for james webb misdiagnosis">
            <a:hlinkClick r:id="rId2"/>
          </p:cNvPr>
          <p:cNvPicPr>
            <a:picLocks noChangeAspect="1" noChangeArrowheads="1"/>
          </p:cNvPicPr>
          <p:nvPr/>
        </p:nvPicPr>
        <p:blipFill>
          <a:blip r:embed="rId3" cstate="print"/>
          <a:srcRect/>
          <a:stretch>
            <a:fillRect/>
          </a:stretch>
        </p:blipFill>
        <p:spPr bwMode="auto">
          <a:xfrm>
            <a:off x="467544" y="4073908"/>
            <a:ext cx="1803334" cy="2595452"/>
          </a:xfrm>
          <a:prstGeom prst="rect">
            <a:avLst/>
          </a:prstGeom>
          <a:noFill/>
        </p:spPr>
      </p:pic>
      <p:sp>
        <p:nvSpPr>
          <p:cNvPr id="5" name="Tekstvak 4"/>
          <p:cNvSpPr txBox="1"/>
          <p:nvPr/>
        </p:nvSpPr>
        <p:spPr>
          <a:xfrm>
            <a:off x="395536" y="1346562"/>
            <a:ext cx="8352928" cy="2308324"/>
          </a:xfrm>
          <a:prstGeom prst="rect">
            <a:avLst/>
          </a:prstGeom>
          <a:noFill/>
        </p:spPr>
        <p:txBody>
          <a:bodyPr wrap="square" rtlCol="0">
            <a:spAutoFit/>
          </a:bodyPr>
          <a:lstStyle/>
          <a:p>
            <a:r>
              <a:rPr lang="nl-NL" dirty="0">
                <a:solidFill>
                  <a:srgbClr val="002060"/>
                </a:solidFill>
              </a:rPr>
              <a:t>Kinderen met kenmerken van: </a:t>
            </a:r>
          </a:p>
          <a:p>
            <a:pPr>
              <a:buFont typeface="Wingdings" pitchFamily="2" charset="2"/>
              <a:buChar char="Ø"/>
            </a:pPr>
            <a:r>
              <a:rPr lang="nl-NL" dirty="0">
                <a:solidFill>
                  <a:srgbClr val="002060"/>
                </a:solidFill>
              </a:rPr>
              <a:t> ADD of ADHD;</a:t>
            </a:r>
          </a:p>
          <a:p>
            <a:pPr>
              <a:buFont typeface="Wingdings" pitchFamily="2" charset="2"/>
              <a:buChar char="Ø"/>
            </a:pPr>
            <a:r>
              <a:rPr lang="nl-NL" dirty="0">
                <a:solidFill>
                  <a:srgbClr val="002060"/>
                </a:solidFill>
              </a:rPr>
              <a:t> Dyslexie/dyscalculie;</a:t>
            </a:r>
          </a:p>
          <a:p>
            <a:pPr>
              <a:buFont typeface="Wingdings" pitchFamily="2" charset="2"/>
              <a:buChar char="Ø"/>
            </a:pPr>
            <a:r>
              <a:rPr lang="nl-NL" dirty="0">
                <a:solidFill>
                  <a:srgbClr val="002060"/>
                </a:solidFill>
              </a:rPr>
              <a:t> Autisme-spectrum stoornis (ASS);</a:t>
            </a:r>
          </a:p>
          <a:p>
            <a:pPr>
              <a:buFont typeface="Wingdings" pitchFamily="2" charset="2"/>
              <a:buChar char="Ø"/>
            </a:pPr>
            <a:r>
              <a:rPr lang="nl-NL" dirty="0">
                <a:solidFill>
                  <a:srgbClr val="002060"/>
                </a:solidFill>
              </a:rPr>
              <a:t> Depressie</a:t>
            </a:r>
          </a:p>
          <a:p>
            <a:endParaRPr lang="nl-NL" dirty="0">
              <a:solidFill>
                <a:srgbClr val="002060"/>
              </a:solidFill>
            </a:endParaRPr>
          </a:p>
          <a:p>
            <a:r>
              <a:rPr lang="nl-NL" dirty="0">
                <a:solidFill>
                  <a:srgbClr val="92D050"/>
                </a:solidFill>
              </a:rPr>
              <a:t>Risico-1: alleen begeleiding op stoornis en niet op hoogbegaafdheid</a:t>
            </a:r>
          </a:p>
          <a:p>
            <a:r>
              <a:rPr lang="nl-NL" dirty="0">
                <a:solidFill>
                  <a:srgbClr val="92D050"/>
                </a:solidFill>
              </a:rPr>
              <a:t>Risico-2: alleen begeleiding op hoogbegaafdheid en niet op andere kenmerken</a:t>
            </a:r>
          </a:p>
        </p:txBody>
      </p:sp>
      <p:pic>
        <p:nvPicPr>
          <p:cNvPr id="3074" name="Picture 2" descr="Een andere kijk op (onder)presteren - Uitgeverij SWP">
            <a:extLst>
              <a:ext uri="{FF2B5EF4-FFF2-40B4-BE49-F238E27FC236}">
                <a16:creationId xmlns:a16="http://schemas.microsoft.com/office/drawing/2014/main" id="{D0353BFF-71FF-4FA7-A3B0-0D918003ED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6571" y="4063309"/>
            <a:ext cx="1849936" cy="26193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ogbegaafd, als je kind (g)een einstein is&quot;, door Tessa Kieboom ...">
            <a:extLst>
              <a:ext uri="{FF2B5EF4-FFF2-40B4-BE49-F238E27FC236}">
                <a16:creationId xmlns:a16="http://schemas.microsoft.com/office/drawing/2014/main" id="{F70D6A90-DAB8-4FBB-8D94-0541734AB1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3985549"/>
            <a:ext cx="1735158" cy="2683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495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180527" y="188640"/>
            <a:ext cx="8855968" cy="1323439"/>
          </a:xfrm>
          <a:prstGeom prst="rect">
            <a:avLst/>
          </a:prstGeom>
          <a:noFill/>
        </p:spPr>
        <p:txBody>
          <a:bodyPr wrap="square" rtlCol="0">
            <a:spAutoFit/>
          </a:bodyPr>
          <a:lstStyle/>
          <a:p>
            <a:pPr algn="ctr"/>
            <a:r>
              <a:rPr lang="nl-NL" sz="4000" b="1" dirty="0">
                <a:latin typeface="+mn-lt"/>
              </a:rPr>
              <a:t>Anders onderpresteren, </a:t>
            </a:r>
          </a:p>
          <a:p>
            <a:pPr algn="ctr"/>
            <a:r>
              <a:rPr lang="nl-NL" sz="4000" b="1" dirty="0">
                <a:latin typeface="+mn-lt"/>
              </a:rPr>
              <a:t>blijf nieuwsgierig naar de persoon !! </a:t>
            </a:r>
            <a:endParaRPr lang="nl-NL" sz="4000" dirty="0">
              <a:latin typeface="+mn-lt"/>
            </a:endParaRPr>
          </a:p>
        </p:txBody>
      </p:sp>
      <p:sp>
        <p:nvSpPr>
          <p:cNvPr id="8" name="Tekstvak 7"/>
          <p:cNvSpPr txBox="1">
            <a:spLocks noChangeArrowheads="1"/>
          </p:cNvSpPr>
          <p:nvPr/>
        </p:nvSpPr>
        <p:spPr bwMode="auto">
          <a:xfrm>
            <a:off x="6306117" y="4996243"/>
            <a:ext cx="2376264" cy="1529101"/>
          </a:xfrm>
          <a:prstGeom prst="rect">
            <a:avLst/>
          </a:prstGeom>
          <a:solidFill>
            <a:srgbClr val="FFFFFF"/>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endParaRPr kumimoji="0" lang="nl-NL" altLang="nl-NL" sz="11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nl-NL" altLang="nl-NL" sz="11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nl-NL" altLang="nl-NL" sz="1100" b="0" i="0" u="none" strike="noStrike" cap="none" normalizeH="0" baseline="0" dirty="0">
              <a:ln>
                <a:noFill/>
              </a:ln>
              <a:solidFill>
                <a:schemeClr val="tx1"/>
              </a:solidFill>
              <a:effectLst/>
              <a:latin typeface="Times New Roman" panose="02020603050405020304" pitchFamily="18" charset="0"/>
            </a:endParaRPr>
          </a:p>
          <a:p>
            <a:pPr marL="0" marR="0" lvl="0" indent="0" algn="r" defTabSz="914400" rtl="0" eaLnBrk="0" fontAlgn="base" latinLnBrk="0" hangingPunct="0">
              <a:lnSpc>
                <a:spcPts val="1000"/>
              </a:lnSpc>
              <a:spcBef>
                <a:spcPct val="0"/>
              </a:spcBef>
              <a:spcAft>
                <a:spcPts val="300"/>
              </a:spcAft>
              <a:buClrTx/>
              <a:buSzTx/>
              <a:buFontTx/>
              <a:buNone/>
              <a:tabLst/>
            </a:pPr>
            <a:r>
              <a:rPr kumimoji="0" lang="nl-NL" altLang="nl-NL" sz="1100" b="1" i="0" u="none" strike="noStrike" cap="none" normalizeH="0" baseline="0" dirty="0">
                <a:ln>
                  <a:noFill/>
                </a:ln>
                <a:solidFill>
                  <a:schemeClr val="tx1"/>
                </a:solidFill>
                <a:effectLst/>
                <a:latin typeface="Calibri" panose="020F0502020204030204" pitchFamily="34" charset="0"/>
              </a:rPr>
              <a:t>Marijke Schekkerman</a:t>
            </a:r>
          </a:p>
          <a:p>
            <a:pPr marL="0" marR="0" lvl="0" indent="0" algn="r" defTabSz="914400" rtl="0" eaLnBrk="0" fontAlgn="base" latinLnBrk="0" hangingPunct="0">
              <a:lnSpc>
                <a:spcPts val="1000"/>
              </a:lnSpc>
              <a:spcBef>
                <a:spcPct val="0"/>
              </a:spcBef>
              <a:spcAft>
                <a:spcPts val="300"/>
              </a:spcAft>
              <a:buClrTx/>
              <a:buSzTx/>
              <a:buFontTx/>
              <a:buNone/>
              <a:tabLst/>
            </a:pPr>
            <a:r>
              <a:rPr kumimoji="0" lang="nl-NL" altLang="nl-NL" sz="1100" b="0" i="0" u="none" strike="noStrike" cap="none" normalizeH="0" baseline="0" dirty="0">
                <a:ln>
                  <a:noFill/>
                </a:ln>
                <a:solidFill>
                  <a:schemeClr val="tx1"/>
                </a:solidFill>
                <a:effectLst/>
                <a:latin typeface="Calibri" panose="020F0502020204030204" pitchFamily="34" charset="0"/>
              </a:rPr>
              <a:t>Specialist in </a:t>
            </a:r>
            <a:r>
              <a:rPr kumimoji="0" lang="nl-NL" altLang="nl-NL" sz="1100" b="0" i="0" u="none" strike="noStrike" cap="none" normalizeH="0" baseline="0" dirty="0" err="1">
                <a:ln>
                  <a:noFill/>
                </a:ln>
                <a:solidFill>
                  <a:schemeClr val="tx1"/>
                </a:solidFill>
                <a:effectLst/>
                <a:latin typeface="Calibri" panose="020F0502020204030204" pitchFamily="34" charset="0"/>
              </a:rPr>
              <a:t>Gifted</a:t>
            </a:r>
            <a:r>
              <a:rPr kumimoji="0" lang="nl-NL" altLang="nl-NL" sz="1100" b="0" i="0" u="none" strike="noStrike" cap="none" normalizeH="0" baseline="0" dirty="0">
                <a:ln>
                  <a:noFill/>
                </a:ln>
                <a:solidFill>
                  <a:schemeClr val="tx1"/>
                </a:solidFill>
                <a:effectLst/>
                <a:latin typeface="Calibri" panose="020F0502020204030204" pitchFamily="34" charset="0"/>
              </a:rPr>
              <a:t> </a:t>
            </a:r>
            <a:r>
              <a:rPr kumimoji="0" lang="nl-NL" altLang="nl-NL" sz="1100" b="0" i="0" u="none" strike="noStrike" cap="none" normalizeH="0" baseline="0" dirty="0" err="1">
                <a:ln>
                  <a:noFill/>
                </a:ln>
                <a:solidFill>
                  <a:schemeClr val="tx1"/>
                </a:solidFill>
                <a:effectLst/>
                <a:latin typeface="Calibri" panose="020F0502020204030204" pitchFamily="34" charset="0"/>
              </a:rPr>
              <a:t>Education</a:t>
            </a:r>
            <a:endParaRPr kumimoji="0" lang="nl-NL" altLang="nl-NL" sz="1100" b="0" i="0" u="none" strike="noStrike" cap="none" normalizeH="0" baseline="0" dirty="0">
              <a:ln>
                <a:noFill/>
              </a:ln>
              <a:solidFill>
                <a:schemeClr val="tx1"/>
              </a:solidFill>
              <a:effectLst/>
              <a:latin typeface="Calibri" panose="020F0502020204030204" pitchFamily="34" charset="0"/>
            </a:endParaRPr>
          </a:p>
          <a:p>
            <a:pPr marL="0" marR="0" lvl="0" indent="0" algn="r" defTabSz="914400" rtl="0" eaLnBrk="0" fontAlgn="base" latinLnBrk="0" hangingPunct="0">
              <a:lnSpc>
                <a:spcPts val="1000"/>
              </a:lnSpc>
              <a:spcBef>
                <a:spcPct val="0"/>
              </a:spcBef>
              <a:spcAft>
                <a:spcPts val="300"/>
              </a:spcAft>
              <a:buClrTx/>
              <a:buSzTx/>
              <a:buFontTx/>
              <a:buNone/>
              <a:tabLst/>
            </a:pPr>
            <a:r>
              <a:rPr lang="nl-NL" altLang="nl-NL" sz="1100" dirty="0">
                <a:latin typeface="Calibri" panose="020F0502020204030204" pitchFamily="34" charset="0"/>
              </a:rPr>
              <a:t>Debegaafdenwijzer@upcmail.nl</a:t>
            </a:r>
            <a:endParaRPr kumimoji="0" lang="nl-NL" altLang="nl-NL" sz="1100" b="0" i="0" u="none" strike="noStrike" cap="none" normalizeH="0" baseline="0" dirty="0">
              <a:ln>
                <a:noFill/>
              </a:ln>
              <a:solidFill>
                <a:schemeClr val="tx1"/>
              </a:solidFill>
              <a:effectLst/>
              <a:latin typeface="Times New Roman" panose="02020603050405020304" pitchFamily="18" charset="0"/>
            </a:endParaRPr>
          </a:p>
          <a:p>
            <a:pPr marL="0" marR="0" lvl="0" indent="0" algn="r" defTabSz="914400" rtl="0" eaLnBrk="0" fontAlgn="base" latinLnBrk="0" hangingPunct="0">
              <a:lnSpc>
                <a:spcPts val="1000"/>
              </a:lnSpc>
              <a:spcBef>
                <a:spcPct val="0"/>
              </a:spcBef>
              <a:spcAft>
                <a:spcPts val="300"/>
              </a:spcAft>
              <a:buClrTx/>
              <a:buSzTx/>
              <a:buFontTx/>
              <a:buNone/>
              <a:tabLst/>
            </a:pPr>
            <a:r>
              <a:rPr kumimoji="0" lang="nl-NL" altLang="nl-NL" sz="1100" b="0" i="0" u="none" strike="noStrike" cap="none" normalizeH="0" baseline="0" dirty="0">
                <a:ln>
                  <a:noFill/>
                </a:ln>
                <a:solidFill>
                  <a:schemeClr val="tx1"/>
                </a:solidFill>
                <a:effectLst/>
                <a:latin typeface="Calibri" panose="020F0502020204030204" pitchFamily="34" charset="0"/>
                <a:hlinkClick r:id="rId2"/>
              </a:rPr>
              <a:t>www.debegaafdenwijzer.nl</a:t>
            </a:r>
            <a:r>
              <a:rPr kumimoji="0" lang="nl-NL" altLang="nl-NL" sz="1100" b="0" i="0" u="none" strike="noStrike" cap="none" normalizeH="0" baseline="0" dirty="0">
                <a:ln>
                  <a:noFill/>
                </a:ln>
                <a:solidFill>
                  <a:schemeClr val="tx1"/>
                </a:solidFill>
                <a:effectLst/>
                <a:latin typeface="Calibri" panose="020F0502020204030204" pitchFamily="34" charset="0"/>
              </a:rPr>
              <a:t> </a:t>
            </a:r>
          </a:p>
          <a:p>
            <a:pPr marL="0" marR="0" lvl="0" indent="0" algn="r" defTabSz="914400" rtl="0" eaLnBrk="0" fontAlgn="base" latinLnBrk="0" hangingPunct="0">
              <a:lnSpc>
                <a:spcPct val="100000"/>
              </a:lnSpc>
              <a:spcBef>
                <a:spcPct val="0"/>
              </a:spcBef>
              <a:spcAft>
                <a:spcPts val="300"/>
              </a:spcAft>
              <a:buClrTx/>
              <a:buSzTx/>
              <a:buFontTx/>
              <a:buNone/>
              <a:tabLst/>
            </a:pPr>
            <a:endParaRPr kumimoji="0" lang="nl-NL" altLang="nl-NL" sz="1100" b="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9" name="Afbeelding 8"/>
          <p:cNvPicPr/>
          <p:nvPr/>
        </p:nvPicPr>
        <p:blipFill>
          <a:blip r:embed="rId3" cstate="print">
            <a:extLst>
              <a:ext uri="{28A0092B-C50C-407E-A947-70E740481C1C}">
                <a14:useLocalDpi xmlns:a14="http://schemas.microsoft.com/office/drawing/2010/main" val="0"/>
              </a:ext>
            </a:extLst>
          </a:blip>
          <a:stretch>
            <a:fillRect/>
          </a:stretch>
        </p:blipFill>
        <p:spPr>
          <a:xfrm>
            <a:off x="6660232" y="5051236"/>
            <a:ext cx="1887989" cy="707246"/>
          </a:xfrm>
          <a:prstGeom prst="rect">
            <a:avLst/>
          </a:prstGeom>
          <a:ln>
            <a:solidFill>
              <a:schemeClr val="bg1"/>
            </a:solidFill>
          </a:ln>
        </p:spPr>
      </p:pic>
      <p:pic>
        <p:nvPicPr>
          <p:cNvPr id="6" name="Afbeelding 5">
            <a:extLst>
              <a:ext uri="{FF2B5EF4-FFF2-40B4-BE49-F238E27FC236}">
                <a16:creationId xmlns:a16="http://schemas.microsoft.com/office/drawing/2014/main" id="{A5EF89A4-9A0D-4A20-A3E0-C2AEECADA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474" y="5150775"/>
            <a:ext cx="2124075" cy="952500"/>
          </a:xfrm>
          <a:prstGeom prst="rect">
            <a:avLst/>
          </a:prstGeom>
        </p:spPr>
      </p:pic>
      <p:pic>
        <p:nvPicPr>
          <p:cNvPr id="2050" name="Picture 2">
            <a:extLst>
              <a:ext uri="{FF2B5EF4-FFF2-40B4-BE49-F238E27FC236}">
                <a16:creationId xmlns:a16="http://schemas.microsoft.com/office/drawing/2014/main" id="{9A11E486-C039-4BB2-A1DF-326E24B34A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333" r="32086" b="8333"/>
          <a:stretch/>
        </p:blipFill>
        <p:spPr bwMode="auto">
          <a:xfrm>
            <a:off x="467543" y="4996244"/>
            <a:ext cx="2664297" cy="1385084"/>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pic>
        <p:nvPicPr>
          <p:cNvPr id="11" name="Picture 2" descr="Piramides / Oude Egypte | Geschiedenisweetjes.jouwweb.nl">
            <a:extLst>
              <a:ext uri="{FF2B5EF4-FFF2-40B4-BE49-F238E27FC236}">
                <a16:creationId xmlns:a16="http://schemas.microsoft.com/office/drawing/2014/main" id="{3432516E-D978-4D9C-8580-AA2BC51BDD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7" t="18322" r="3357" b="18500"/>
          <a:stretch/>
        </p:blipFill>
        <p:spPr bwMode="auto">
          <a:xfrm>
            <a:off x="1043608" y="1412776"/>
            <a:ext cx="6911752" cy="338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95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72944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el 1"/>
          <p:cNvSpPr>
            <a:spLocks noGrp="1"/>
          </p:cNvSpPr>
          <p:nvPr>
            <p:ph type="title"/>
          </p:nvPr>
        </p:nvSpPr>
        <p:spPr>
          <a:xfrm>
            <a:off x="488480" y="640081"/>
            <a:ext cx="2532887" cy="3681976"/>
          </a:xfrm>
          <a:noFill/>
        </p:spPr>
        <p:txBody>
          <a:bodyPr vert="horz" lIns="91440" tIns="45720" rIns="91440" bIns="45720" rtlCol="0" anchor="b">
            <a:normAutofit/>
          </a:bodyPr>
          <a:lstStyle/>
          <a:p>
            <a:pPr defTabSz="914400">
              <a:defRPr/>
            </a:pPr>
            <a:r>
              <a:rPr lang="en-US" altLang="nl-NL" sz="3500">
                <a:solidFill>
                  <a:schemeClr val="bg1"/>
                </a:solidFill>
              </a:rPr>
              <a:t>Talent in ontwikkeling </a:t>
            </a:r>
            <a:br>
              <a:rPr lang="en-US" altLang="nl-NL" sz="3500">
                <a:solidFill>
                  <a:schemeClr val="bg1"/>
                </a:solidFill>
              </a:rPr>
            </a:br>
            <a:r>
              <a:rPr lang="en-US" altLang="nl-NL" sz="3500">
                <a:solidFill>
                  <a:schemeClr val="bg1"/>
                </a:solidFill>
              </a:rPr>
              <a:t>(Houkema &amp; Kaput, 2011)</a:t>
            </a:r>
          </a:p>
        </p:txBody>
      </p:sp>
      <p:pic>
        <p:nvPicPr>
          <p:cNvPr id="22531"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275" r="2961"/>
          <a:stretch/>
        </p:blipFill>
        <p:spPr>
          <a:xfrm>
            <a:off x="3744245" y="136525"/>
            <a:ext cx="5399755" cy="5949270"/>
          </a:xfrm>
          <a:prstGeom prst="rect">
            <a:avLst/>
          </a:prstGeom>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2" name="Tijdelijke aanduiding voor voettekst 1"/>
          <p:cNvSpPr>
            <a:spLocks noGrp="1"/>
          </p:cNvSpPr>
          <p:nvPr>
            <p:ph type="ftr" sz="quarter" idx="11"/>
          </p:nvPr>
        </p:nvSpPr>
        <p:spPr>
          <a:xfrm>
            <a:off x="3782988" y="6356350"/>
            <a:ext cx="4304019" cy="365125"/>
          </a:xfrm>
          <a:noFill/>
        </p:spPr>
        <p:txBody>
          <a:bodyPr vert="horz" lIns="91440" tIns="45720" rIns="91440" bIns="45720" rtlCol="0" anchor="ctr">
            <a:normAutofit/>
          </a:bodyPr>
          <a:lstStyle/>
          <a:p>
            <a:pPr algn="l" fontAlgn="auto">
              <a:spcBef>
                <a:spcPts val="0"/>
              </a:spcBef>
              <a:spcAft>
                <a:spcPts val="600"/>
              </a:spcAft>
              <a:defRPr/>
            </a:pPr>
            <a:r>
              <a:rPr lang="en-US" sz="1200" kern="1200">
                <a:solidFill>
                  <a:srgbClr val="FFFFFF"/>
                </a:solidFill>
                <a:latin typeface="Calibri" panose="020F0502020204030204"/>
                <a:ea typeface="+mn-ea"/>
                <a:cs typeface="+mn-cs"/>
              </a:rPr>
              <a:t>www.talentstimuleren.nl</a:t>
            </a:r>
          </a:p>
        </p:txBody>
      </p:sp>
    </p:spTree>
    <p:extLst>
      <p:ext uri="{BB962C8B-B14F-4D97-AF65-F5344CB8AC3E}">
        <p14:creationId xmlns:p14="http://schemas.microsoft.com/office/powerpoint/2010/main" val="739159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6318" y="412484"/>
            <a:ext cx="7645898" cy="568244"/>
          </a:xfrm>
        </p:spPr>
        <p:txBody>
          <a:bodyPr/>
          <a:lstStyle/>
          <a:p>
            <a:r>
              <a:rPr lang="nl-NL" dirty="0"/>
              <a:t>Passend Onderwijs</a:t>
            </a:r>
          </a:p>
        </p:txBody>
      </p:sp>
      <p:sp>
        <p:nvSpPr>
          <p:cNvPr id="3" name="Tijdelijke aanduiding voor inhoud 2"/>
          <p:cNvSpPr>
            <a:spLocks noGrp="1"/>
          </p:cNvSpPr>
          <p:nvPr>
            <p:ph idx="4294967295"/>
          </p:nvPr>
        </p:nvSpPr>
        <p:spPr>
          <a:xfrm>
            <a:off x="899592" y="1086399"/>
            <a:ext cx="7789913" cy="5375622"/>
          </a:xfrm>
          <a:prstGeom prst="rect">
            <a:avLst/>
          </a:prstGeom>
        </p:spPr>
        <p:txBody>
          <a:bodyPr>
            <a:normAutofit fontScale="92500"/>
          </a:bodyPr>
          <a:lstStyle/>
          <a:p>
            <a:pPr marL="0" indent="0">
              <a:buNone/>
            </a:pPr>
            <a:r>
              <a:rPr lang="nl-NL" sz="2800" dirty="0"/>
              <a:t>Dekkend onderwijs- en ondersteunings</a:t>
            </a:r>
            <a:r>
              <a:rPr lang="nl-NL" sz="2800" dirty="0">
                <a:solidFill>
                  <a:srgbClr val="CC0066"/>
                </a:solidFill>
              </a:rPr>
              <a:t>continuüm</a:t>
            </a:r>
            <a:r>
              <a:rPr lang="nl-NL" sz="2800" dirty="0"/>
              <a:t>, </a:t>
            </a:r>
            <a:r>
              <a:rPr lang="nl-NL" sz="2800" i="1" dirty="0"/>
              <a:t>dus… </a:t>
            </a:r>
          </a:p>
          <a:p>
            <a:pPr marL="0" indent="0" algn="r">
              <a:buNone/>
            </a:pPr>
            <a:r>
              <a:rPr lang="nl-NL" sz="2800" i="1" dirty="0"/>
              <a:t>… óók voor (hoog)begaafden</a:t>
            </a:r>
          </a:p>
          <a:p>
            <a:endParaRPr lang="nl-NL" sz="2000" dirty="0"/>
          </a:p>
          <a:p>
            <a:pPr marL="0" indent="0" algn="ctr">
              <a:buNone/>
            </a:pPr>
            <a:endParaRPr lang="nl-NL" sz="2200" dirty="0"/>
          </a:p>
          <a:p>
            <a:pPr marL="0" indent="0" algn="ctr">
              <a:buNone/>
            </a:pPr>
            <a:endParaRPr lang="nl-NL" sz="2200" dirty="0"/>
          </a:p>
          <a:p>
            <a:pPr marL="0" indent="0" algn="ctr">
              <a:buNone/>
            </a:pPr>
            <a:br>
              <a:rPr lang="nl-NL" sz="2200" dirty="0"/>
            </a:br>
            <a:endParaRPr lang="nl-NL" sz="2200" dirty="0"/>
          </a:p>
          <a:p>
            <a:endParaRPr lang="nl-NL" sz="2400" dirty="0"/>
          </a:p>
          <a:p>
            <a:pPr marL="1771650" lvl="3" indent="-457200">
              <a:buFont typeface="+mj-lt"/>
              <a:buAutoNum type="arabicPeriod"/>
            </a:pPr>
            <a:r>
              <a:rPr lang="nl-NL" sz="2200" b="1" dirty="0"/>
              <a:t>Basisondersteuning</a:t>
            </a:r>
            <a:br>
              <a:rPr lang="nl-NL" sz="2200" dirty="0"/>
            </a:br>
            <a:r>
              <a:rPr lang="nl-NL" sz="1700" dirty="0"/>
              <a:t>Passend aanbod voor begaafden in elke klas, …</a:t>
            </a:r>
            <a:br>
              <a:rPr lang="nl-NL" sz="1700" dirty="0"/>
            </a:br>
            <a:endParaRPr lang="nl-NL" sz="1700" dirty="0"/>
          </a:p>
          <a:p>
            <a:pPr marL="1771650" lvl="3" indent="-457200">
              <a:buFont typeface="+mj-lt"/>
              <a:buAutoNum type="arabicPeriod"/>
            </a:pPr>
            <a:r>
              <a:rPr lang="nl-NL" sz="2200" b="1" dirty="0"/>
              <a:t>Lichte ondersteuning </a:t>
            </a:r>
            <a:br>
              <a:rPr lang="nl-NL" sz="2200" dirty="0"/>
            </a:br>
            <a:r>
              <a:rPr lang="nl-NL" sz="1700" dirty="0"/>
              <a:t>Specifieke voorzieningen voor begaafden binnen school/samenwerkingsverband, …</a:t>
            </a:r>
            <a:br>
              <a:rPr lang="nl-NL" sz="1700" dirty="0"/>
            </a:br>
            <a:endParaRPr lang="nl-NL" sz="1700" dirty="0"/>
          </a:p>
          <a:p>
            <a:pPr marL="1771650" lvl="3" indent="-457200">
              <a:buFont typeface="+mj-lt"/>
              <a:buAutoNum type="arabicPeriod"/>
            </a:pPr>
            <a:r>
              <a:rPr lang="nl-NL" sz="2200" b="1" dirty="0"/>
              <a:t>Zware ondersteuning </a:t>
            </a:r>
            <a:br>
              <a:rPr lang="nl-NL" sz="2200" dirty="0"/>
            </a:br>
            <a:r>
              <a:rPr lang="nl-NL" sz="1700" dirty="0"/>
              <a:t>Extra ondersteuning voor leerlingen die 'dubbel bijzonder' zijn, …</a:t>
            </a:r>
            <a:endParaRPr lang="nl-NL" sz="4800" dirty="0"/>
          </a:p>
        </p:txBody>
      </p:sp>
      <p:sp>
        <p:nvSpPr>
          <p:cNvPr id="4" name="Tijdelijke aanduiding voor voettekst 3"/>
          <p:cNvSpPr>
            <a:spLocks noGrp="1"/>
          </p:cNvSpPr>
          <p:nvPr>
            <p:ph type="ftr" sz="quarter" idx="4294967295"/>
          </p:nvPr>
        </p:nvSpPr>
        <p:spPr>
          <a:xfrm>
            <a:off x="107504" y="6356350"/>
            <a:ext cx="3968080" cy="365125"/>
          </a:xfrm>
          <a:prstGeom prst="rect">
            <a:avLst/>
          </a:prstGeom>
        </p:spPr>
        <p:txBody>
          <a:bodyPr/>
          <a:lstStyle/>
          <a:p>
            <a:r>
              <a:rPr lang="nl-NL" sz="1200" dirty="0"/>
              <a:t>Bron: Desiree Houkema en Nora Steenbergen www.talentstimuleren.nl</a:t>
            </a:r>
          </a:p>
        </p:txBody>
      </p:sp>
      <p:sp>
        <p:nvSpPr>
          <p:cNvPr id="5" name="Rechthoek 4"/>
          <p:cNvSpPr/>
          <p:nvPr/>
        </p:nvSpPr>
        <p:spPr>
          <a:xfrm>
            <a:off x="670518" y="2204865"/>
            <a:ext cx="8473482" cy="1440160"/>
          </a:xfrm>
          <a:prstGeom prst="rect">
            <a:avLst/>
          </a:prstGeom>
          <a:solidFill>
            <a:schemeClr val="bg1">
              <a:lumMod val="95000"/>
              <a:alpha val="34000"/>
            </a:schemeClr>
          </a:solidFill>
          <a:ln>
            <a:solidFill>
              <a:srgbClr val="CC0066"/>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nl-NL" sz="2000" dirty="0">
                <a:solidFill>
                  <a:schemeClr val="tx1"/>
                </a:solidFill>
              </a:rPr>
              <a:t>Uitdaging binnen samenwerkingsverbanden:</a:t>
            </a:r>
          </a:p>
          <a:p>
            <a:pPr marL="0" indent="0" algn="ctr">
              <a:buNone/>
            </a:pPr>
            <a:r>
              <a:rPr lang="nl-NL" sz="2000" dirty="0">
                <a:solidFill>
                  <a:schemeClr val="tx1"/>
                </a:solidFill>
              </a:rPr>
              <a:t>Voorzien in </a:t>
            </a:r>
            <a:r>
              <a:rPr lang="nl-NL" sz="2000" i="1" dirty="0">
                <a:solidFill>
                  <a:schemeClr val="tx1"/>
                </a:solidFill>
              </a:rPr>
              <a:t>alle</a:t>
            </a:r>
            <a:r>
              <a:rPr lang="nl-NL" sz="2000" dirty="0">
                <a:solidFill>
                  <a:schemeClr val="tx1"/>
                </a:solidFill>
              </a:rPr>
              <a:t> ondersteuningsbehoeften van </a:t>
            </a:r>
            <a:r>
              <a:rPr lang="nl-NL" sz="2000" i="1" dirty="0">
                <a:solidFill>
                  <a:schemeClr val="tx1"/>
                </a:solidFill>
              </a:rPr>
              <a:t>alle</a:t>
            </a:r>
            <a:r>
              <a:rPr lang="nl-NL" sz="2000" dirty="0">
                <a:solidFill>
                  <a:schemeClr val="tx1"/>
                </a:solidFill>
              </a:rPr>
              <a:t> leerlingen </a:t>
            </a:r>
            <a:br>
              <a:rPr lang="nl-NL" sz="2000" dirty="0">
                <a:solidFill>
                  <a:schemeClr val="tx1"/>
                </a:solidFill>
              </a:rPr>
            </a:br>
            <a:r>
              <a:rPr lang="nl-NL" sz="2000" dirty="0">
                <a:solidFill>
                  <a:schemeClr val="tx1"/>
                </a:solidFill>
              </a:rPr>
              <a:t>op “de” 3 ondersteuningsniveaus binnen Passend onderwijs.</a:t>
            </a:r>
          </a:p>
        </p:txBody>
      </p:sp>
    </p:spTree>
    <p:extLst>
      <p:ext uri="{BB962C8B-B14F-4D97-AF65-F5344CB8AC3E}">
        <p14:creationId xmlns:p14="http://schemas.microsoft.com/office/powerpoint/2010/main" val="2626297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8307F02A-8DBE-4065-AA18-56FED1594638}"/>
              </a:ext>
            </a:extLst>
          </p:cNvPr>
          <p:cNvPicPr>
            <a:picLocks noChangeAspect="1"/>
          </p:cNvPicPr>
          <p:nvPr/>
        </p:nvPicPr>
        <p:blipFill rotWithShape="1">
          <a:blip r:embed="rId2"/>
          <a:srcRect l="52593" t="35342" r="22592" b="51496"/>
          <a:stretch/>
        </p:blipFill>
        <p:spPr>
          <a:xfrm>
            <a:off x="5219391" y="4152172"/>
            <a:ext cx="3543427" cy="1019600"/>
          </a:xfrm>
          <a:prstGeom prst="rect">
            <a:avLst/>
          </a:prstGeom>
        </p:spPr>
      </p:pic>
      <p:cxnSp>
        <p:nvCxnSpPr>
          <p:cNvPr id="15" name="Straight Connector 14">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8411" y="1690628"/>
            <a:ext cx="8280" cy="34838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32F0FE77-F970-4441-9C1A-B6496C8F27ED}"/>
              </a:ext>
            </a:extLst>
          </p:cNvPr>
          <p:cNvPicPr>
            <a:picLocks noChangeAspect="1"/>
          </p:cNvPicPr>
          <p:nvPr/>
        </p:nvPicPr>
        <p:blipFill rotWithShape="1">
          <a:blip r:embed="rId3"/>
          <a:srcRect l="81872" t="26032" r="5274" b="60406"/>
          <a:stretch/>
        </p:blipFill>
        <p:spPr>
          <a:xfrm>
            <a:off x="321920" y="4214707"/>
            <a:ext cx="3421205" cy="1019598"/>
          </a:xfrm>
          <a:prstGeom prst="rect">
            <a:avLst/>
          </a:prstGeom>
        </p:spPr>
      </p:pic>
      <p:cxnSp>
        <p:nvCxnSpPr>
          <p:cNvPr id="17" name="Straight Connector 16">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2270" y="3428999"/>
            <a:ext cx="3141678"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7751" y="3428999"/>
            <a:ext cx="3141678"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Tijdelijke aanduiding voor inhoud 8">
            <a:extLst>
              <a:ext uri="{FF2B5EF4-FFF2-40B4-BE49-F238E27FC236}">
                <a16:creationId xmlns:a16="http://schemas.microsoft.com/office/drawing/2014/main" id="{F2D4F466-16B4-4BFF-9679-5009B9F2DFE3}"/>
              </a:ext>
            </a:extLst>
          </p:cNvPr>
          <p:cNvPicPr>
            <a:picLocks noGrp="1" noChangeAspect="1"/>
          </p:cNvPicPr>
          <p:nvPr>
            <p:ph idx="1"/>
          </p:nvPr>
        </p:nvPicPr>
        <p:blipFill rotWithShape="1">
          <a:blip r:embed="rId2"/>
          <a:srcRect l="1377" t="34578" r="75295" b="52191"/>
          <a:stretch/>
        </p:blipFill>
        <p:spPr>
          <a:xfrm>
            <a:off x="5083182" y="1676385"/>
            <a:ext cx="3543427" cy="1090282"/>
          </a:xfrm>
          <a:prstGeom prst="rect">
            <a:avLst/>
          </a:prstGeom>
        </p:spPr>
      </p:pic>
      <p:pic>
        <p:nvPicPr>
          <p:cNvPr id="5" name="Afbeelding 4">
            <a:extLst>
              <a:ext uri="{FF2B5EF4-FFF2-40B4-BE49-F238E27FC236}">
                <a16:creationId xmlns:a16="http://schemas.microsoft.com/office/drawing/2014/main" id="{BB0E3285-8DF2-4374-B55F-12A6FE0AF4CD}"/>
              </a:ext>
            </a:extLst>
          </p:cNvPr>
          <p:cNvPicPr>
            <a:picLocks noChangeAspect="1"/>
          </p:cNvPicPr>
          <p:nvPr/>
        </p:nvPicPr>
        <p:blipFill rotWithShape="1">
          <a:blip r:embed="rId4"/>
          <a:srcRect l="1019" t="17735" r="36203" b="16376"/>
          <a:stretch/>
        </p:blipFill>
        <p:spPr>
          <a:xfrm>
            <a:off x="321921" y="1082913"/>
            <a:ext cx="3916861" cy="2230197"/>
          </a:xfrm>
          <a:prstGeom prst="rect">
            <a:avLst/>
          </a:prstGeom>
        </p:spPr>
      </p:pic>
      <p:pic>
        <p:nvPicPr>
          <p:cNvPr id="14" name="Afbeelding 13">
            <a:extLst>
              <a:ext uri="{FF2B5EF4-FFF2-40B4-BE49-F238E27FC236}">
                <a16:creationId xmlns:a16="http://schemas.microsoft.com/office/drawing/2014/main" id="{500088CD-DA46-4023-BDF9-CC8D2EF6DB85}"/>
              </a:ext>
            </a:extLst>
          </p:cNvPr>
          <p:cNvPicPr>
            <a:picLocks noChangeAspect="1"/>
          </p:cNvPicPr>
          <p:nvPr/>
        </p:nvPicPr>
        <p:blipFill rotWithShape="1">
          <a:blip r:embed="rId4"/>
          <a:srcRect l="1018" t="74023" r="82919" b="15590"/>
          <a:stretch/>
        </p:blipFill>
        <p:spPr>
          <a:xfrm>
            <a:off x="321921" y="3004108"/>
            <a:ext cx="2096608" cy="735474"/>
          </a:xfrm>
          <a:prstGeom prst="rect">
            <a:avLst/>
          </a:prstGeom>
        </p:spPr>
      </p:pic>
    </p:spTree>
    <p:extLst>
      <p:ext uri="{BB962C8B-B14F-4D97-AF65-F5344CB8AC3E}">
        <p14:creationId xmlns:p14="http://schemas.microsoft.com/office/powerpoint/2010/main" val="174959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2" cstate="print"/>
          <a:srcRect l="12537" t="45186" r="34380" b="4746"/>
          <a:stretch>
            <a:fillRect/>
          </a:stretch>
        </p:blipFill>
        <p:spPr bwMode="auto">
          <a:xfrm>
            <a:off x="549028" y="1874441"/>
            <a:ext cx="7344816" cy="4650617"/>
          </a:xfrm>
          <a:prstGeom prst="rect">
            <a:avLst/>
          </a:prstGeom>
          <a:noFill/>
          <a:ln w="9525">
            <a:noFill/>
            <a:miter lim="800000"/>
            <a:headEnd/>
            <a:tailEnd/>
          </a:ln>
        </p:spPr>
      </p:pic>
      <p:sp>
        <p:nvSpPr>
          <p:cNvPr id="2" name="Titel 1"/>
          <p:cNvSpPr>
            <a:spLocks noGrp="1"/>
          </p:cNvSpPr>
          <p:nvPr>
            <p:ph type="ctrTitle"/>
          </p:nvPr>
        </p:nvSpPr>
        <p:spPr>
          <a:xfrm>
            <a:off x="214313" y="428625"/>
            <a:ext cx="8572500" cy="1143000"/>
          </a:xfrm>
        </p:spPr>
        <p:txBody>
          <a:bodyPr rtlCol="0">
            <a:noAutofit/>
          </a:bodyPr>
          <a:lstStyle/>
          <a:p>
            <a:pPr algn="l" eaLnBrk="1" fontAlgn="auto" hangingPunct="1">
              <a:spcAft>
                <a:spcPts val="0"/>
              </a:spcAft>
              <a:defRPr/>
            </a:pPr>
            <a:r>
              <a:rPr lang="nl-NL" sz="3600" b="1" dirty="0">
                <a:latin typeface="Calibri" panose="020F0502020204030204" pitchFamily="34" charset="0"/>
              </a:rPr>
              <a:t>Intelligentie als maatstaf cognitieve vaardigheden: IQ 130 of hoger</a:t>
            </a:r>
            <a:endParaRPr lang="nl-NL" sz="3600" dirty="0">
              <a:latin typeface="Calibri" panose="020F0502020204030204" pitchFamily="34" charset="0"/>
            </a:endParaRPr>
          </a:p>
        </p:txBody>
      </p:sp>
      <p:sp>
        <p:nvSpPr>
          <p:cNvPr id="10" name="Line 9"/>
          <p:cNvSpPr>
            <a:spLocks noChangeShapeType="1"/>
          </p:cNvSpPr>
          <p:nvPr/>
        </p:nvSpPr>
        <p:spPr bwMode="auto">
          <a:xfrm>
            <a:off x="6224588" y="4797152"/>
            <a:ext cx="838200" cy="0"/>
          </a:xfrm>
          <a:prstGeom prst="line">
            <a:avLst/>
          </a:prstGeom>
          <a:noFill/>
          <a:ln w="76200">
            <a:solidFill>
              <a:srgbClr val="C90505"/>
            </a:solidFill>
            <a:round/>
            <a:headEnd type="triangle" w="med" len="med"/>
            <a:tailEnd type="triangle" w="med" len="med"/>
          </a:ln>
        </p:spPr>
        <p:txBody>
          <a:bodyPr/>
          <a:lstStyle/>
          <a:p>
            <a:endParaRPr lang="nl-NL"/>
          </a:p>
        </p:txBody>
      </p:sp>
      <p:sp>
        <p:nvSpPr>
          <p:cNvPr id="9" name="Line 9"/>
          <p:cNvSpPr>
            <a:spLocks noChangeShapeType="1"/>
          </p:cNvSpPr>
          <p:nvPr/>
        </p:nvSpPr>
        <p:spPr bwMode="auto">
          <a:xfrm>
            <a:off x="5373688" y="5085183"/>
            <a:ext cx="1689100" cy="14785"/>
          </a:xfrm>
          <a:prstGeom prst="line">
            <a:avLst/>
          </a:prstGeom>
          <a:noFill/>
          <a:ln w="76200">
            <a:solidFill>
              <a:schemeClr val="tx2">
                <a:lumMod val="60000"/>
                <a:lumOff val="40000"/>
              </a:schemeClr>
            </a:solidFill>
            <a:round/>
            <a:headEnd type="triangle" w="med" len="med"/>
            <a:tailEnd type="triangle" w="med" len="med"/>
          </a:ln>
        </p:spPr>
        <p:txBody>
          <a:bodyPr/>
          <a:lstStyle/>
          <a:p>
            <a:pPr>
              <a:defRPr/>
            </a:pPr>
            <a:endParaRPr lang="nl-NL"/>
          </a:p>
        </p:txBody>
      </p:sp>
    </p:spTree>
    <p:extLst>
      <p:ext uri="{BB962C8B-B14F-4D97-AF65-F5344CB8AC3E}">
        <p14:creationId xmlns:p14="http://schemas.microsoft.com/office/powerpoint/2010/main" val="171947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1894</Words>
  <Application>Microsoft Office PowerPoint</Application>
  <PresentationFormat>Diavoorstelling (4:3)</PresentationFormat>
  <Paragraphs>414</Paragraphs>
  <Slides>51</Slides>
  <Notes>6</Notes>
  <HiddenSlides>8</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51</vt:i4>
      </vt:variant>
    </vt:vector>
  </HeadingPairs>
  <TitlesOfParts>
    <vt:vector size="61" baseType="lpstr">
      <vt:lpstr>Arial</vt:lpstr>
      <vt:lpstr>Calibri</vt:lpstr>
      <vt:lpstr>Calibri Light</vt:lpstr>
      <vt:lpstr>Comic Sans MS</vt:lpstr>
      <vt:lpstr>Times New Roman</vt:lpstr>
      <vt:lpstr>Tw Cen MT</vt:lpstr>
      <vt:lpstr>Verdana</vt:lpstr>
      <vt:lpstr>Wingdings</vt:lpstr>
      <vt:lpstr>Kantoorthema</vt:lpstr>
      <vt:lpstr>1_Kantoorthema</vt:lpstr>
      <vt:lpstr>PowerPoint-presentatie</vt:lpstr>
      <vt:lpstr>Waar gaan we het over hebben ?   </vt:lpstr>
      <vt:lpstr>Te doen </vt:lpstr>
      <vt:lpstr>Doel van deze middag</vt:lpstr>
      <vt:lpstr>Plan van de middag </vt:lpstr>
      <vt:lpstr>Talent in ontwikkeling  (Houkema &amp; Kaput, 2011)</vt:lpstr>
      <vt:lpstr>Passend Onderwijs</vt:lpstr>
      <vt:lpstr>PowerPoint-presentatie</vt:lpstr>
      <vt:lpstr>Intelligentie als maatstaf cognitieve vaardigheden: IQ 130 of hoger</vt:lpstr>
      <vt:lpstr>Zijnsluik Tessa Kieboom - denkkracht en zijnskenmerken</vt:lpstr>
      <vt:lpstr>Kleuters met een ontwikkelingsvoorsprong: Daag ze uit: voorkom onderpresteren !! </vt:lpstr>
      <vt:lpstr>PowerPoint-presentatie</vt:lpstr>
      <vt:lpstr>PowerPoint-presentatie</vt:lpstr>
      <vt:lpstr>PowerPoint-presentatie</vt:lpstr>
      <vt:lpstr>Doorstroom excellente leerlingen in PO</vt:lpstr>
      <vt:lpstr>Kenmerken 20 % best presterende leerlingen </vt:lpstr>
      <vt:lpstr>PowerPoint-presentatie</vt:lpstr>
      <vt:lpstr>Streven naar:  De zelfsturend autonome leerling</vt:lpstr>
      <vt:lpstr>De uitdagend creatieve leerling</vt:lpstr>
      <vt:lpstr>De RISICO lopende leerling</vt:lpstr>
      <vt:lpstr>De aangepaste succesvolle leerling</vt:lpstr>
      <vt:lpstr>De onderduikende leerling</vt:lpstr>
      <vt:lpstr>De dubbel bijzondere leerling</vt:lpstr>
      <vt:lpstr>De drop-out</vt:lpstr>
      <vt:lpstr>Werken met deze profielen:</vt:lpstr>
      <vt:lpstr>PowerPoint-presentatie</vt:lpstr>
      <vt:lpstr>Praktijk opdracht</vt:lpstr>
      <vt:lpstr>Pauze en koffie halen</vt:lpstr>
      <vt:lpstr>Loopt het niet lekker ? Zijn er zorgen ? Tijdelijk Bijzonder begaafd !</vt:lpstr>
      <vt:lpstr>Gegevens verzamelen: </vt:lpstr>
      <vt:lpstr>PowerPoint-presentatie</vt:lpstr>
      <vt:lpstr>PowerPoint-presentatie</vt:lpstr>
      <vt:lpstr>PowerPoint-presentatie</vt:lpstr>
      <vt:lpstr>PowerPoint-presentatie</vt:lpstr>
      <vt:lpstr>PowerPoint-presentatie</vt:lpstr>
      <vt:lpstr>Denkprofielen Sternberg</vt:lpstr>
      <vt:lpstr>Welke interesse volgens Gardner ?</vt:lpstr>
      <vt:lpstr>PowerPoint-presentatie</vt:lpstr>
      <vt:lpstr>2 overtuigen = 2 mindsets</vt:lpstr>
      <vt:lpstr>1000 steps, starts with one !!  Of het prachtige filmpje van Piper (Pixar/Disney)</vt:lpstr>
      <vt:lpstr>Voldoen aan Psychologische basisbehoeften</vt:lpstr>
      <vt:lpstr>Maar hoe ?</vt:lpstr>
      <vt:lpstr>PowerPoint-presentatie</vt:lpstr>
      <vt:lpstr>PowerPoint-presentatie</vt:lpstr>
      <vt:lpstr>Werken aan doelen en vaardigheden</vt:lpstr>
      <vt:lpstr>Verfijning van de doelen en vaardigheden</vt:lpstr>
      <vt:lpstr>Effect van onderpresteren:</vt:lpstr>
      <vt:lpstr>Praktijk opdracht:</vt:lpstr>
      <vt:lpstr>Plannen en realiseren: </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Marijke Schekkerman</dc:creator>
  <cp:lastModifiedBy>Marijke Schekkerman</cp:lastModifiedBy>
  <cp:revision>6</cp:revision>
  <dcterms:created xsi:type="dcterms:W3CDTF">2020-09-17T16:26:55Z</dcterms:created>
  <dcterms:modified xsi:type="dcterms:W3CDTF">2020-09-21T13:40:55Z</dcterms:modified>
</cp:coreProperties>
</file>